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46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3" r:id="rId209"/>
    <p:sldId id="462" r:id="rId210"/>
    <p:sldId id="465" r:id="rId211"/>
  </p:sldIdLst>
  <p:sldSz cx="9144000" cy="6858000" type="screen4x3"/>
  <p:notesSz cx="6858000" cy="9144000"/>
  <p:defaultTextStyle>
    <a:defPPr>
      <a:defRPr lang="es-ES"/>
    </a:defPPr>
    <a:lvl1pPr algn="l" rtl="0" fontAlgn="base">
      <a:spcBef>
        <a:spcPct val="0"/>
      </a:spcBef>
      <a:spcAft>
        <a:spcPct val="0"/>
      </a:spcAft>
      <a:defRPr sz="3600" b="1" kern="1200">
        <a:solidFill>
          <a:schemeClr val="tx1"/>
        </a:solidFill>
        <a:latin typeface="Tahoma" pitchFamily="34" charset="0"/>
        <a:ea typeface="+mn-ea"/>
        <a:cs typeface="+mn-cs"/>
      </a:defRPr>
    </a:lvl1pPr>
    <a:lvl2pPr marL="457200" algn="l" rtl="0" fontAlgn="base">
      <a:spcBef>
        <a:spcPct val="0"/>
      </a:spcBef>
      <a:spcAft>
        <a:spcPct val="0"/>
      </a:spcAft>
      <a:defRPr sz="3600" b="1" kern="1200">
        <a:solidFill>
          <a:schemeClr val="tx1"/>
        </a:solidFill>
        <a:latin typeface="Tahoma" pitchFamily="34" charset="0"/>
        <a:ea typeface="+mn-ea"/>
        <a:cs typeface="+mn-cs"/>
      </a:defRPr>
    </a:lvl2pPr>
    <a:lvl3pPr marL="914400" algn="l" rtl="0" fontAlgn="base">
      <a:spcBef>
        <a:spcPct val="0"/>
      </a:spcBef>
      <a:spcAft>
        <a:spcPct val="0"/>
      </a:spcAft>
      <a:defRPr sz="3600" b="1" kern="1200">
        <a:solidFill>
          <a:schemeClr val="tx1"/>
        </a:solidFill>
        <a:latin typeface="Tahoma" pitchFamily="34" charset="0"/>
        <a:ea typeface="+mn-ea"/>
        <a:cs typeface="+mn-cs"/>
      </a:defRPr>
    </a:lvl3pPr>
    <a:lvl4pPr marL="1371600" algn="l" rtl="0" fontAlgn="base">
      <a:spcBef>
        <a:spcPct val="0"/>
      </a:spcBef>
      <a:spcAft>
        <a:spcPct val="0"/>
      </a:spcAft>
      <a:defRPr sz="3600" b="1" kern="1200">
        <a:solidFill>
          <a:schemeClr val="tx1"/>
        </a:solidFill>
        <a:latin typeface="Tahoma" pitchFamily="34" charset="0"/>
        <a:ea typeface="+mn-ea"/>
        <a:cs typeface="+mn-cs"/>
      </a:defRPr>
    </a:lvl4pPr>
    <a:lvl5pPr marL="1828800" algn="l" rtl="0" fontAlgn="base">
      <a:spcBef>
        <a:spcPct val="0"/>
      </a:spcBef>
      <a:spcAft>
        <a:spcPct val="0"/>
      </a:spcAft>
      <a:defRPr sz="3600" b="1" kern="1200">
        <a:solidFill>
          <a:schemeClr val="tx1"/>
        </a:solidFill>
        <a:latin typeface="Tahoma" pitchFamily="34" charset="0"/>
        <a:ea typeface="+mn-ea"/>
        <a:cs typeface="+mn-cs"/>
      </a:defRPr>
    </a:lvl5pPr>
    <a:lvl6pPr marL="2286000" algn="l" defTabSz="914400" rtl="0" eaLnBrk="1" latinLnBrk="0" hangingPunct="1">
      <a:defRPr sz="3600" b="1" kern="1200">
        <a:solidFill>
          <a:schemeClr val="tx1"/>
        </a:solidFill>
        <a:latin typeface="Tahoma" pitchFamily="34" charset="0"/>
        <a:ea typeface="+mn-ea"/>
        <a:cs typeface="+mn-cs"/>
      </a:defRPr>
    </a:lvl6pPr>
    <a:lvl7pPr marL="2743200" algn="l" defTabSz="914400" rtl="0" eaLnBrk="1" latinLnBrk="0" hangingPunct="1">
      <a:defRPr sz="3600" b="1" kern="1200">
        <a:solidFill>
          <a:schemeClr val="tx1"/>
        </a:solidFill>
        <a:latin typeface="Tahoma" pitchFamily="34" charset="0"/>
        <a:ea typeface="+mn-ea"/>
        <a:cs typeface="+mn-cs"/>
      </a:defRPr>
    </a:lvl7pPr>
    <a:lvl8pPr marL="3200400" algn="l" defTabSz="914400" rtl="0" eaLnBrk="1" latinLnBrk="0" hangingPunct="1">
      <a:defRPr sz="3600" b="1" kern="1200">
        <a:solidFill>
          <a:schemeClr val="tx1"/>
        </a:solidFill>
        <a:latin typeface="Tahoma" pitchFamily="34" charset="0"/>
        <a:ea typeface="+mn-ea"/>
        <a:cs typeface="+mn-cs"/>
      </a:defRPr>
    </a:lvl8pPr>
    <a:lvl9pPr marL="3657600" algn="l" defTabSz="914400" rtl="0" eaLnBrk="1" latinLnBrk="0" hangingPunct="1">
      <a:defRPr sz="3600"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66FF33"/>
    <a:srgbClr val="FF0000"/>
    <a:srgbClr val="14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29" d="100"/>
          <a:sy n="29" d="100"/>
        </p:scale>
        <p:origin x="-7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s-CO">
                <a:effectLst>
                  <a:outerShdw blurRad="38100" dist="38100" dir="2700000" algn="tl">
                    <a:srgbClr val="000000">
                      <a:alpha val="43137"/>
                    </a:srgbClr>
                  </a:outerShdw>
                </a:effectLs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s-CO">
                <a:effectLst>
                  <a:outerShdw blurRad="38100" dist="38100" dir="2700000" algn="tl">
                    <a:srgbClr val="000000">
                      <a:alpha val="43137"/>
                    </a:srgbClr>
                  </a:outerShdw>
                </a:effectLst>
              </a:endParaRPr>
            </a:p>
          </p:txBody>
        </p:sp>
      </p:grpSp>
      <p:sp>
        <p:nvSpPr>
          <p:cNvPr id="1536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536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s-ES"/>
              <a:t>Haga clic para cambiar el estilo de título	</a:t>
            </a:r>
          </a:p>
        </p:txBody>
      </p:sp>
      <p:sp>
        <p:nvSpPr>
          <p:cNvPr id="7" name="Rectangle 6"/>
          <p:cNvSpPr>
            <a:spLocks noGrp="1" noChangeArrowheads="1"/>
          </p:cNvSpPr>
          <p:nvPr>
            <p:ph type="dt" sz="quarter" idx="10"/>
          </p:nvPr>
        </p:nvSpPr>
        <p:spPr/>
        <p:txBody>
          <a:bodyPr/>
          <a:lstStyle>
            <a:lvl1pPr>
              <a:defRPr smtClean="0"/>
            </a:lvl1pPr>
          </a:lstStyle>
          <a:p>
            <a:pPr>
              <a:defRPr/>
            </a:pPr>
            <a:endParaRPr lang="es-ES"/>
          </a:p>
        </p:txBody>
      </p:sp>
      <p:sp>
        <p:nvSpPr>
          <p:cNvPr id="8" name="Rectangle 7"/>
          <p:cNvSpPr>
            <a:spLocks noGrp="1" noChangeArrowheads="1"/>
          </p:cNvSpPr>
          <p:nvPr>
            <p:ph type="ftr" sz="quarter" idx="11"/>
          </p:nvPr>
        </p:nvSpPr>
        <p:spPr/>
        <p:txBody>
          <a:bodyPr/>
          <a:lstStyle>
            <a:lvl1pPr>
              <a:defRPr smtClean="0"/>
            </a:lvl1pPr>
          </a:lstStyle>
          <a:p>
            <a:pPr>
              <a:defRPr/>
            </a:pPr>
            <a:endParaRPr lang="es-ES"/>
          </a:p>
        </p:txBody>
      </p:sp>
      <p:sp>
        <p:nvSpPr>
          <p:cNvPr id="9" name="Rectangle 8"/>
          <p:cNvSpPr>
            <a:spLocks noGrp="1" noChangeArrowheads="1"/>
          </p:cNvSpPr>
          <p:nvPr>
            <p:ph type="sldNum" sz="quarter" idx="12"/>
          </p:nvPr>
        </p:nvSpPr>
        <p:spPr/>
        <p:txBody>
          <a:bodyPr/>
          <a:lstStyle>
            <a:lvl1pPr>
              <a:defRPr smtClean="0"/>
            </a:lvl1pPr>
          </a:lstStyle>
          <a:p>
            <a:pPr>
              <a:defRPr/>
            </a:pPr>
            <a:fld id="{6F9C7B7C-88A3-4914-886A-F8A73DBA1C6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E2B30E7B-F0F9-4719-A11D-B781D60F70E5}"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21362"/>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21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85526468-B038-4B83-BAED-624197D06AB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B18DE883-50E4-48F6-B6A9-862C743A20F9}"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8735D915-3756-422A-B843-BF7293E360B5}"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9"/>
          <p:cNvSpPr>
            <a:spLocks noGrp="1" noChangeArrowheads="1"/>
          </p:cNvSpPr>
          <p:nvPr>
            <p:ph type="sldNum" sz="quarter" idx="12"/>
          </p:nvPr>
        </p:nvSpPr>
        <p:spPr>
          <a:ln/>
        </p:spPr>
        <p:txBody>
          <a:bodyPr/>
          <a:lstStyle>
            <a:lvl1pPr>
              <a:defRPr/>
            </a:lvl1pPr>
          </a:lstStyle>
          <a:p>
            <a:pPr>
              <a:defRPr/>
            </a:pPr>
            <a:fld id="{6998513B-8720-452E-AF9C-97F281418AB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Rectangle 7"/>
          <p:cNvSpPr>
            <a:spLocks noGrp="1" noChangeArrowheads="1"/>
          </p:cNvSpPr>
          <p:nvPr>
            <p:ph type="dt" sz="half" idx="10"/>
          </p:nvPr>
        </p:nvSpPr>
        <p:spPr>
          <a:ln/>
        </p:spPr>
        <p:txBody>
          <a:bodyPr/>
          <a:lstStyle>
            <a:lvl1pPr>
              <a:defRPr/>
            </a:lvl1pPr>
          </a:lstStyle>
          <a:p>
            <a:pPr>
              <a:defRPr/>
            </a:pPr>
            <a:endParaRPr lang="es-ES"/>
          </a:p>
        </p:txBody>
      </p:sp>
      <p:sp>
        <p:nvSpPr>
          <p:cNvPr id="8" name="Rectangle 8"/>
          <p:cNvSpPr>
            <a:spLocks noGrp="1" noChangeArrowheads="1"/>
          </p:cNvSpPr>
          <p:nvPr>
            <p:ph type="ftr" sz="quarter" idx="11"/>
          </p:nvPr>
        </p:nvSpPr>
        <p:spPr>
          <a:ln/>
        </p:spPr>
        <p:txBody>
          <a:bodyPr/>
          <a:lstStyle>
            <a:lvl1pPr>
              <a:defRPr/>
            </a:lvl1pPr>
          </a:lstStyle>
          <a:p>
            <a:pPr>
              <a:defRPr/>
            </a:pPr>
            <a:endParaRPr lang="es-ES"/>
          </a:p>
        </p:txBody>
      </p:sp>
      <p:sp>
        <p:nvSpPr>
          <p:cNvPr id="9" name="Rectangle 9"/>
          <p:cNvSpPr>
            <a:spLocks noGrp="1" noChangeArrowheads="1"/>
          </p:cNvSpPr>
          <p:nvPr>
            <p:ph type="sldNum" sz="quarter" idx="12"/>
          </p:nvPr>
        </p:nvSpPr>
        <p:spPr>
          <a:ln/>
        </p:spPr>
        <p:txBody>
          <a:bodyPr/>
          <a:lstStyle>
            <a:lvl1pPr>
              <a:defRPr/>
            </a:lvl1pPr>
          </a:lstStyle>
          <a:p>
            <a:pPr>
              <a:defRPr/>
            </a:pPr>
            <a:fld id="{1B20C43A-364A-40DC-B1DC-29730F842F9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Rectangle 7"/>
          <p:cNvSpPr>
            <a:spLocks noGrp="1" noChangeArrowheads="1"/>
          </p:cNvSpPr>
          <p:nvPr>
            <p:ph type="dt" sz="half" idx="10"/>
          </p:nvPr>
        </p:nvSpPr>
        <p:spPr>
          <a:ln/>
        </p:spPr>
        <p:txBody>
          <a:bodyPr/>
          <a:lstStyle>
            <a:lvl1pPr>
              <a:defRPr/>
            </a:lvl1pPr>
          </a:lstStyle>
          <a:p>
            <a:pPr>
              <a:defRPr/>
            </a:pPr>
            <a:endParaRPr lang="es-ES"/>
          </a:p>
        </p:txBody>
      </p:sp>
      <p:sp>
        <p:nvSpPr>
          <p:cNvPr id="4" name="Rectangle 8"/>
          <p:cNvSpPr>
            <a:spLocks noGrp="1" noChangeArrowheads="1"/>
          </p:cNvSpPr>
          <p:nvPr>
            <p:ph type="ftr" sz="quarter" idx="11"/>
          </p:nvPr>
        </p:nvSpPr>
        <p:spPr>
          <a:ln/>
        </p:spPr>
        <p:txBody>
          <a:bodyPr/>
          <a:lstStyle>
            <a:lvl1pPr>
              <a:defRPr/>
            </a:lvl1pPr>
          </a:lstStyle>
          <a:p>
            <a:pPr>
              <a:defRPr/>
            </a:pPr>
            <a:endParaRPr lang="es-ES"/>
          </a:p>
        </p:txBody>
      </p:sp>
      <p:sp>
        <p:nvSpPr>
          <p:cNvPr id="5" name="Rectangle 9"/>
          <p:cNvSpPr>
            <a:spLocks noGrp="1" noChangeArrowheads="1"/>
          </p:cNvSpPr>
          <p:nvPr>
            <p:ph type="sldNum" sz="quarter" idx="12"/>
          </p:nvPr>
        </p:nvSpPr>
        <p:spPr>
          <a:ln/>
        </p:spPr>
        <p:txBody>
          <a:bodyPr/>
          <a:lstStyle>
            <a:lvl1pPr>
              <a:defRPr/>
            </a:lvl1pPr>
          </a:lstStyle>
          <a:p>
            <a:pPr>
              <a:defRPr/>
            </a:pPr>
            <a:fld id="{26111341-B4AB-4A2F-8E25-CF82E048243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s-ES"/>
          </a:p>
        </p:txBody>
      </p:sp>
      <p:sp>
        <p:nvSpPr>
          <p:cNvPr id="3" name="Rectangle 8"/>
          <p:cNvSpPr>
            <a:spLocks noGrp="1" noChangeArrowheads="1"/>
          </p:cNvSpPr>
          <p:nvPr>
            <p:ph type="ftr" sz="quarter" idx="11"/>
          </p:nvPr>
        </p:nvSpPr>
        <p:spPr>
          <a:ln/>
        </p:spPr>
        <p:txBody>
          <a:bodyPr/>
          <a:lstStyle>
            <a:lvl1pPr>
              <a:defRPr/>
            </a:lvl1pPr>
          </a:lstStyle>
          <a:p>
            <a:pPr>
              <a:defRPr/>
            </a:pPr>
            <a:endParaRPr lang="es-ES"/>
          </a:p>
        </p:txBody>
      </p:sp>
      <p:sp>
        <p:nvSpPr>
          <p:cNvPr id="4" name="Rectangle 9"/>
          <p:cNvSpPr>
            <a:spLocks noGrp="1" noChangeArrowheads="1"/>
          </p:cNvSpPr>
          <p:nvPr>
            <p:ph type="sldNum" sz="quarter" idx="12"/>
          </p:nvPr>
        </p:nvSpPr>
        <p:spPr>
          <a:ln/>
        </p:spPr>
        <p:txBody>
          <a:bodyPr/>
          <a:lstStyle>
            <a:lvl1pPr>
              <a:defRPr/>
            </a:lvl1pPr>
          </a:lstStyle>
          <a:p>
            <a:pPr>
              <a:defRPr/>
            </a:pPr>
            <a:fld id="{62CA9E69-F34F-4E7B-B792-E318C8C294C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9"/>
          <p:cNvSpPr>
            <a:spLocks noGrp="1" noChangeArrowheads="1"/>
          </p:cNvSpPr>
          <p:nvPr>
            <p:ph type="sldNum" sz="quarter" idx="12"/>
          </p:nvPr>
        </p:nvSpPr>
        <p:spPr>
          <a:ln/>
        </p:spPr>
        <p:txBody>
          <a:bodyPr/>
          <a:lstStyle>
            <a:lvl1pPr>
              <a:defRPr/>
            </a:lvl1pPr>
          </a:lstStyle>
          <a:p>
            <a:pPr>
              <a:defRPr/>
            </a:pPr>
            <a:fld id="{2B55BDDF-D418-457F-BBF3-BA6586B842DF}"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9"/>
          <p:cNvSpPr>
            <a:spLocks noGrp="1" noChangeArrowheads="1"/>
          </p:cNvSpPr>
          <p:nvPr>
            <p:ph type="sldNum" sz="quarter" idx="12"/>
          </p:nvPr>
        </p:nvSpPr>
        <p:spPr>
          <a:ln/>
        </p:spPr>
        <p:txBody>
          <a:bodyPr/>
          <a:lstStyle>
            <a:lvl1pPr>
              <a:defRPr/>
            </a:lvl1pPr>
          </a:lstStyle>
          <a:p>
            <a:pPr>
              <a:defRPr/>
            </a:pPr>
            <a:fld id="{8806EC18-9447-4FAD-9403-FC9464C5BBD5}"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242175" cy="1981200"/>
            <a:chOff x="0" y="0"/>
            <a:chExt cx="4562" cy="1248"/>
          </a:xfrm>
        </p:grpSpPr>
        <p:sp>
          <p:nvSpPr>
            <p:cNvPr id="1433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s-CO">
                <a:effectLst>
                  <a:outerShdw blurRad="38100" dist="38100" dir="2700000" algn="tl">
                    <a:srgbClr val="000000">
                      <a:alpha val="43137"/>
                    </a:srgbClr>
                  </a:outerShdw>
                </a:effectLst>
              </a:endParaRPr>
            </a:p>
          </p:txBody>
        </p:sp>
        <p:sp>
          <p:nvSpPr>
            <p:cNvPr id="1434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s-CO">
                <a:effectLst>
                  <a:outerShdw blurRad="38100" dist="38100" dir="2700000" algn="tl">
                    <a:srgbClr val="000000">
                      <a:alpha val="43137"/>
                    </a:srgbClr>
                  </a:outerShdw>
                </a:effectLst>
              </a:endParaRPr>
            </a:p>
          </p:txBody>
        </p:sp>
      </p:grpSp>
      <p:sp>
        <p:nvSpPr>
          <p:cNvPr id="1434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434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34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effectLst>
                  <a:outerShdw blurRad="38100" dist="38100" dir="2700000" algn="tl">
                    <a:srgbClr val="000000"/>
                  </a:outerShdw>
                </a:effectLst>
              </a:defRPr>
            </a:lvl1pPr>
          </a:lstStyle>
          <a:p>
            <a:pPr>
              <a:defRPr/>
            </a:pPr>
            <a:endParaRPr lang="es-ES"/>
          </a:p>
        </p:txBody>
      </p:sp>
      <p:sp>
        <p:nvSpPr>
          <p:cNvPr id="1434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smtClean="0">
                <a:effectLst>
                  <a:outerShdw blurRad="38100" dist="38100" dir="2700000" algn="tl">
                    <a:srgbClr val="000000"/>
                  </a:outerShdw>
                </a:effectLst>
              </a:defRPr>
            </a:lvl1pPr>
          </a:lstStyle>
          <a:p>
            <a:pPr>
              <a:defRPr/>
            </a:pPr>
            <a:endParaRPr lang="es-ES"/>
          </a:p>
        </p:txBody>
      </p:sp>
      <p:sp>
        <p:nvSpPr>
          <p:cNvPr id="1434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effectLst>
                  <a:outerShdw blurRad="38100" dist="38100" dir="2700000" algn="tl">
                    <a:srgbClr val="000000"/>
                  </a:outerShdw>
                </a:effectLst>
              </a:defRPr>
            </a:lvl1pPr>
          </a:lstStyle>
          <a:p>
            <a:pPr>
              <a:defRPr/>
            </a:pPr>
            <a:fld id="{9700880D-7E3D-441B-9E18-55BF1D7E6B35}"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196975"/>
            <a:ext cx="7772400" cy="3024188"/>
          </a:xfrm>
          <a:effectLst>
            <a:outerShdw dist="71842" dir="2700000" algn="ctr" rotWithShape="0">
              <a:srgbClr val="140000"/>
            </a:outerShdw>
          </a:effectLst>
        </p:spPr>
        <p:txBody>
          <a:bodyPr/>
          <a:lstStyle/>
          <a:p>
            <a:pPr eaLnBrk="1" hangingPunct="1">
              <a:defRPr/>
            </a:pPr>
            <a:r>
              <a:rPr lang="es-ES" sz="6600" b="1" smtClean="0"/>
              <a:t>Cinco Artículos</a:t>
            </a:r>
            <a:br>
              <a:rPr lang="es-ES" sz="6600" b="1" smtClean="0"/>
            </a:br>
            <a:r>
              <a:rPr lang="es-ES" sz="6600" b="1" smtClean="0"/>
              <a:t>del</a:t>
            </a:r>
            <a:br>
              <a:rPr lang="es-ES" sz="6600" b="1" smtClean="0"/>
            </a:br>
            <a:r>
              <a:rPr lang="es-ES" sz="6600" b="1" smtClean="0"/>
              <a:t>Presidente</a:t>
            </a:r>
          </a:p>
        </p:txBody>
      </p:sp>
      <p:sp>
        <p:nvSpPr>
          <p:cNvPr id="4099" name="WordArt 5"/>
          <p:cNvSpPr>
            <a:spLocks noChangeArrowheads="1" noChangeShapeType="1" noTextEdit="1"/>
          </p:cNvSpPr>
          <p:nvPr/>
        </p:nvSpPr>
        <p:spPr bwMode="auto">
          <a:xfrm>
            <a:off x="684213" y="4365625"/>
            <a:ext cx="7991475" cy="1924050"/>
          </a:xfrm>
          <a:prstGeom prst="rect">
            <a:avLst/>
          </a:prstGeom>
        </p:spPr>
        <p:txBody>
          <a:bodyPr wrap="none" fromWordArt="1">
            <a:prstTxWarp prst="textPlain">
              <a:avLst>
                <a:gd name="adj" fmla="val 50000"/>
              </a:avLst>
            </a:prstTxWarp>
          </a:bodyPr>
          <a:lstStyle/>
          <a:p>
            <a:pPr algn="ctr"/>
            <a:r>
              <a:rPr lang="es-ES" kern="10">
                <a:ln w="9525">
                  <a:noFill/>
                  <a:round/>
                  <a:headEnd/>
                  <a:tailEnd/>
                </a:ln>
                <a:gradFill rotWithShape="1">
                  <a:gsLst>
                    <a:gs pos="0">
                      <a:srgbClr val="FFFF00"/>
                    </a:gs>
                    <a:gs pos="100000">
                      <a:srgbClr val="FF9933"/>
                    </a:gs>
                  </a:gsLst>
                  <a:path path="rect">
                    <a:fillToRect l="50000" t="50000" r="50000" b="50000"/>
                  </a:path>
                </a:gradFill>
                <a:effectLst>
                  <a:outerShdw dist="99190" dir="3011666" algn="ctr" rotWithShape="0">
                    <a:srgbClr val="140000">
                      <a:alpha val="79999"/>
                    </a:srgbClr>
                  </a:outerShdw>
                </a:effectLst>
                <a:latin typeface="Kristen ITC"/>
              </a:rPr>
              <a:t>MAO TSE-TUNG</a:t>
            </a:r>
          </a:p>
        </p:txBody>
      </p:sp>
      <p:sp>
        <p:nvSpPr>
          <p:cNvPr id="2054" name="AutoShape 6"/>
          <p:cNvSpPr>
            <a:spLocks noChangeArrowheads="1"/>
          </p:cNvSpPr>
          <p:nvPr/>
        </p:nvSpPr>
        <p:spPr bwMode="auto">
          <a:xfrm>
            <a:off x="4067175" y="333375"/>
            <a:ext cx="1008063" cy="935038"/>
          </a:xfrm>
          <a:prstGeom prst="star5">
            <a:avLst/>
          </a:prstGeom>
          <a:solidFill>
            <a:schemeClr val="accent1"/>
          </a:solidFill>
          <a:ln w="9525">
            <a:solidFill>
              <a:schemeClr val="tx1"/>
            </a:solidFill>
            <a:miter lim="800000"/>
            <a:headEnd/>
            <a:tailEnd/>
          </a:ln>
          <a:effectLst/>
        </p:spPr>
        <p:txBody>
          <a:bodyPr wrap="none" anchor="ctr"/>
          <a:lstStyle/>
          <a:p>
            <a:pPr>
              <a:defRPr/>
            </a:pPr>
            <a:endParaRPr lang="es-CO">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539750" y="2205038"/>
            <a:ext cx="8207375" cy="28384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Nuestro Partido Comunista, así como el VIII Ejército y el Nuevo 4º Cuerpo de Ejército por él dirigidos, son destacamentos de la revolución.</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Text Box 4"/>
          <p:cNvSpPr txBox="1">
            <a:spLocks noChangeArrowheads="1"/>
          </p:cNvSpPr>
          <p:nvPr/>
        </p:nvSpPr>
        <p:spPr bwMode="auto">
          <a:xfrm>
            <a:off x="684213" y="620713"/>
            <a:ext cx="7704137" cy="5584825"/>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es-ES">
                <a:effectLst>
                  <a:outerShdw blurRad="38100" dist="38100" dir="2700000" algn="tl">
                    <a:srgbClr val="000000"/>
                  </a:outerShdw>
                </a:effectLst>
              </a:rPr>
              <a:t> Llamar a las organizaciones locales del Partido a criticar a las organizaciones del Partido en el Ejército Rojo, y llamar a los organismos del Poder popular a criticar al Ejército Rojo , a fin de influir sobre las organizaciones del Partido en el Ejército Rojo, así como sobre sus oficiales y soldados.</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755650" y="1341438"/>
            <a:ext cx="7991475" cy="4211637"/>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4"/>
              <a:defRPr/>
            </a:pPr>
            <a:r>
              <a:rPr lang="es-ES">
                <a:effectLst>
                  <a:outerShdw blurRad="38100" dist="38100" dir="2700000" algn="tl">
                    <a:srgbClr val="000000"/>
                  </a:outerShdw>
                </a:effectLst>
              </a:rPr>
              <a:t> El Partido debe prestar una eficaz atención al trabajo militar y discutirlo activamente.</a:t>
            </a:r>
          </a:p>
          <a:p>
            <a:pPr marL="342900" indent="-342900">
              <a:spcBef>
                <a:spcPct val="50000"/>
              </a:spcBef>
              <a:defRPr/>
            </a:pPr>
            <a:r>
              <a:rPr lang="es-ES">
                <a:effectLst>
                  <a:outerShdw blurRad="38100" dist="38100" dir="2700000" algn="tl">
                    <a:srgbClr val="000000"/>
                  </a:outerShdw>
                </a:effectLst>
              </a:rPr>
              <a:t>	Todo trabajo debe ser discutido y decidido por el Partido antes de ser puesto en práctica por las masas.</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Text Box 4"/>
          <p:cNvSpPr txBox="1">
            <a:spLocks noChangeArrowheads="1"/>
          </p:cNvSpPr>
          <p:nvPr/>
        </p:nvSpPr>
        <p:spPr bwMode="auto">
          <a:xfrm>
            <a:off x="684213" y="1052513"/>
            <a:ext cx="7848600" cy="496570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5"/>
              <a:defRPr/>
            </a:pPr>
            <a:r>
              <a:rPr lang="es-ES" sz="3200">
                <a:effectLst>
                  <a:outerShdw blurRad="38100" dist="38100" dir="2700000" algn="tl">
                    <a:srgbClr val="000000"/>
                  </a:outerShdw>
                </a:effectLst>
              </a:rPr>
              <a:t> Elaborar los reglamentos del Ejército Rojo, en los que se definirán con claridad sus tareas, las relaciones entre su aparato militar y su aparato político, las relaciones entre el Ejército Rojo y las masas populares, y los poderes y funciones de los comités de soldados y sus relaciones con los organismos militares y políticos.</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a:xfrm>
            <a:off x="539750" y="2205038"/>
            <a:ext cx="8229600" cy="2376487"/>
          </a:xfrm>
        </p:spPr>
        <p:txBody>
          <a:bodyPr/>
          <a:lstStyle/>
          <a:p>
            <a:pPr eaLnBrk="1" hangingPunct="1">
              <a:defRPr/>
            </a:pPr>
            <a:r>
              <a:rPr lang="es-ES" sz="6000" b="1" smtClean="0"/>
              <a:t>Sobre el Ultrademocratismo</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684213" y="549275"/>
            <a:ext cx="7704137"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Desde que el 4º Cuerpo de Ejército del Ejército Rojo aceptó las directivas del Comité Central del Partido, las manifestaciones de ultrademocratismo han disminuido notablemente.</a:t>
            </a:r>
          </a:p>
          <a:p>
            <a:pPr>
              <a:spcBef>
                <a:spcPct val="50000"/>
              </a:spcBef>
              <a:defRPr/>
            </a:pPr>
            <a:r>
              <a:rPr lang="es-ES">
                <a:effectLst>
                  <a:outerShdw blurRad="38100" dist="38100" dir="2700000" algn="tl">
                    <a:srgbClr val="000000"/>
                  </a:outerShdw>
                </a:effectLst>
              </a:rPr>
              <a:t>Por ejemplo, las decisiones del Partido se ejecutan ahora relativamente bien; ya nadie presenta demandas erróneas.....</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Text Box 4"/>
          <p:cNvSpPr txBox="1">
            <a:spLocks noChangeArrowheads="1"/>
          </p:cNvSpPr>
          <p:nvPr/>
        </p:nvSpPr>
        <p:spPr bwMode="auto">
          <a:xfrm>
            <a:off x="539750" y="476250"/>
            <a:ext cx="7920038"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Tales como la de aplicar en el Ejército Rojo el “centralismo democrático de abajo arriba” o la de “someter todo asunto primero a la discusión de los niveles inferiores y luego a la decisión de los niveles superiores”.</a:t>
            </a:r>
          </a:p>
          <a:p>
            <a:pPr>
              <a:spcBef>
                <a:spcPct val="50000"/>
              </a:spcBef>
              <a:defRPr/>
            </a:pPr>
            <a:r>
              <a:rPr lang="es-ES">
                <a:effectLst>
                  <a:outerShdw blurRad="38100" dist="38100" dir="2700000" algn="tl">
                    <a:srgbClr val="000000"/>
                  </a:outerShdw>
                </a:effectLst>
              </a:rPr>
              <a:t>Pero en realidad, esta disminución es solo temporal y aparente, y no significa aún la ...</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4"/>
          <p:cNvSpPr txBox="1">
            <a:spLocks noChangeArrowheads="1"/>
          </p:cNvSpPr>
          <p:nvPr/>
        </p:nvSpPr>
        <p:spPr bwMode="auto">
          <a:xfrm>
            <a:off x="684213" y="404813"/>
            <a:ext cx="8208962" cy="61341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eliminación de las ideas ultrademocráticas.</a:t>
            </a:r>
          </a:p>
          <a:p>
            <a:pPr>
              <a:spcBef>
                <a:spcPct val="50000"/>
              </a:spcBef>
              <a:defRPr/>
            </a:pPr>
            <a:r>
              <a:rPr lang="es-ES">
                <a:effectLst>
                  <a:outerShdw blurRad="38100" dist="38100" dir="2700000" algn="tl">
                    <a:srgbClr val="000000"/>
                  </a:outerShdw>
                </a:effectLst>
              </a:rPr>
              <a:t>En otras palabras, el ultrademocratismo sigue profundamente arraigado en la conciencia de muchos camaradas.</a:t>
            </a:r>
          </a:p>
          <a:p>
            <a:pPr>
              <a:spcBef>
                <a:spcPct val="50000"/>
              </a:spcBef>
              <a:defRPr/>
            </a:pPr>
            <a:r>
              <a:rPr lang="es-ES">
                <a:effectLst>
                  <a:outerShdw blurRad="38100" dist="38100" dir="2700000" algn="tl">
                    <a:srgbClr val="000000"/>
                  </a:outerShdw>
                </a:effectLst>
              </a:rPr>
              <a:t>Prueba de ello es el desgano que se manifiesta en diversas formas al cumplir las decisiones del Partido.</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p:cNvSpPr>
            <a:spLocks noGrp="1" noChangeArrowheads="1"/>
          </p:cNvSpPr>
          <p:nvPr>
            <p:ph type="title"/>
          </p:nvPr>
        </p:nvSpPr>
        <p:spPr>
          <a:xfrm>
            <a:off x="457200" y="274638"/>
            <a:ext cx="8229600" cy="922337"/>
          </a:xfrm>
        </p:spPr>
        <p:txBody>
          <a:bodyPr/>
          <a:lstStyle/>
          <a:p>
            <a:pPr eaLnBrk="1" hangingPunct="1">
              <a:defRPr/>
            </a:pPr>
            <a:r>
              <a:rPr lang="es-ES" b="1" smtClean="0"/>
              <a:t>Métodos de rectificación:</a:t>
            </a:r>
          </a:p>
        </p:txBody>
      </p:sp>
      <p:sp>
        <p:nvSpPr>
          <p:cNvPr id="132101" name="Text Box 5"/>
          <p:cNvSpPr txBox="1">
            <a:spLocks noChangeArrowheads="1"/>
          </p:cNvSpPr>
          <p:nvPr/>
        </p:nvSpPr>
        <p:spPr bwMode="auto">
          <a:xfrm>
            <a:off x="684213" y="1196975"/>
            <a:ext cx="7775575" cy="5310188"/>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Extirpar en el plano teórico las raíces del ultrademocratismo.</a:t>
            </a:r>
          </a:p>
          <a:p>
            <a:pPr marL="342900" indent="-342900">
              <a:spcBef>
                <a:spcPct val="50000"/>
              </a:spcBef>
              <a:defRPr/>
            </a:pPr>
            <a:r>
              <a:rPr lang="es-ES">
                <a:effectLst>
                  <a:outerShdw blurRad="38100" dist="38100" dir="2700000" algn="tl">
                    <a:srgbClr val="000000"/>
                  </a:outerShdw>
                </a:effectLst>
              </a:rPr>
              <a:t>	Es preciso señalar, en primer lugar, que el peligro del ultrademocratismo consiste en que perjudica  e incluso desintegra por completo la organización  del Partido, y debilita e incluso destruye ...</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Text Box 4"/>
          <p:cNvSpPr txBox="1">
            <a:spLocks noChangeArrowheads="1"/>
          </p:cNvSpPr>
          <p:nvPr/>
        </p:nvSpPr>
        <p:spPr bwMode="auto">
          <a:xfrm>
            <a:off x="468313" y="620713"/>
            <a:ext cx="8675687" cy="585946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totalmente la capacidad combativa del mismo, imposibilitándolo para cumplir sus tareas en la lucha y causando, por consiguiente, la derrota de la revolución.</a:t>
            </a:r>
          </a:p>
          <a:p>
            <a:pPr>
              <a:spcBef>
                <a:spcPct val="50000"/>
              </a:spcBef>
              <a:defRPr/>
            </a:pPr>
            <a:r>
              <a:rPr lang="es-ES">
                <a:effectLst>
                  <a:outerShdw blurRad="38100" dist="38100" dir="2700000" algn="tl">
                    <a:srgbClr val="000000"/>
                  </a:outerShdw>
                </a:effectLst>
              </a:rPr>
              <a:t>En segundo lugar, hay que señalar que el origen del ultrademocratismo es la aversión individualista de la pequeña burguesía a la disciplina.</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p:cNvSpPr txBox="1">
            <a:spLocks noChangeArrowheads="1"/>
          </p:cNvSpPr>
          <p:nvPr/>
        </p:nvSpPr>
        <p:spPr bwMode="auto">
          <a:xfrm>
            <a:off x="539750" y="1484313"/>
            <a:ext cx="7993063"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Una vez introducida en el Partido, esta aversión se traduce en ideas ultrademocráticas en lo político y lo organizativo, ideas absolutamente incompatibles con las tareas de lucha del proletariado.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900113" y="908050"/>
            <a:ext cx="7705725" cy="476091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Estos destacamentos nuestros están dedicados por entero a la liberación del pueblo y trabajan totalmente por los intereses del pueblo.</a:t>
            </a:r>
          </a:p>
          <a:p>
            <a:pPr>
              <a:spcBef>
                <a:spcPct val="50000"/>
              </a:spcBef>
              <a:defRPr/>
            </a:pPr>
            <a:r>
              <a:rPr lang="es-ES">
                <a:effectLst>
                  <a:outerShdw blurRad="38100" dist="38100" dir="2700000" algn="tl">
                    <a:srgbClr val="000000"/>
                  </a:outerShdw>
                </a:effectLst>
              </a:rPr>
              <a:t>El camarada Chang Si-te era uno de los combatientes de estos destacamentos.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Text Box 4"/>
          <p:cNvSpPr txBox="1">
            <a:spLocks noChangeArrowheads="1"/>
          </p:cNvSpPr>
          <p:nvPr/>
        </p:nvSpPr>
        <p:spPr bwMode="auto">
          <a:xfrm>
            <a:off x="755650" y="1628775"/>
            <a:ext cx="7921625" cy="366236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Aplicar rigurosamente en el plano organizativo la democracia bajo una dirección centralizada.</a:t>
            </a:r>
          </a:p>
          <a:p>
            <a:pPr marL="342900" indent="-342900">
              <a:spcBef>
                <a:spcPct val="50000"/>
              </a:spcBef>
              <a:defRPr/>
            </a:pPr>
            <a:r>
              <a:rPr lang="es-ES">
                <a:effectLst>
                  <a:outerShdw blurRad="38100" dist="38100" dir="2700000" algn="tl">
                    <a:srgbClr val="000000"/>
                  </a:outerShdw>
                </a:effectLst>
              </a:rPr>
              <a:t>	Esto se realizará conforme a las siguientes normas:</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Text Box 4"/>
          <p:cNvSpPr txBox="1">
            <a:spLocks noChangeArrowheads="1"/>
          </p:cNvSpPr>
          <p:nvPr/>
        </p:nvSpPr>
        <p:spPr bwMode="auto">
          <a:xfrm>
            <a:off x="755650" y="1628775"/>
            <a:ext cx="7993063" cy="3937000"/>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Los organismos dirigentes del Partido deben tener una línea correcta de orientación y encontrar soluciones cuando surgen problemas, a fin de erigirse en auténticos centros de dirección.</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Text Box 4"/>
          <p:cNvSpPr txBox="1">
            <a:spLocks noChangeArrowheads="1"/>
          </p:cNvSpPr>
          <p:nvPr/>
        </p:nvSpPr>
        <p:spPr bwMode="auto">
          <a:xfrm>
            <a:off x="827088" y="1700213"/>
            <a:ext cx="7704137" cy="393700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Los organismos superiores deben conocer bien la situación de los organismos inferiores y la vida de las masas, a fin de tener una base objetiva para dirigir con acierto.</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Text Box 4"/>
          <p:cNvSpPr txBox="1">
            <a:spLocks noChangeArrowheads="1"/>
          </p:cNvSpPr>
          <p:nvPr/>
        </p:nvSpPr>
        <p:spPr bwMode="auto">
          <a:xfrm>
            <a:off x="827088" y="1557338"/>
            <a:ext cx="7704137" cy="4211637"/>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es-ES">
                <a:effectLst>
                  <a:outerShdw blurRad="38100" dist="38100" dir="2700000" algn="tl">
                    <a:srgbClr val="000000"/>
                  </a:outerShdw>
                </a:effectLst>
              </a:rPr>
              <a:t> Ningún organismo del Partido, cualquiera que sea su nivel, debe resolver los problemas a la ligera.</a:t>
            </a:r>
          </a:p>
          <a:p>
            <a:pPr marL="342900" indent="-342900">
              <a:spcBef>
                <a:spcPct val="50000"/>
              </a:spcBef>
              <a:defRPr/>
            </a:pPr>
            <a:r>
              <a:rPr lang="es-ES">
                <a:effectLst>
                  <a:outerShdw blurRad="38100" dist="38100" dir="2700000" algn="tl">
                    <a:srgbClr val="000000"/>
                  </a:outerShdw>
                </a:effectLst>
              </a:rPr>
              <a:t>	Toda decisión, una vez adoptada, debe ponerse en práctica con firmeza.</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Text Box 4"/>
          <p:cNvSpPr txBox="1">
            <a:spLocks noChangeArrowheads="1"/>
          </p:cNvSpPr>
          <p:nvPr/>
        </p:nvSpPr>
        <p:spPr bwMode="auto">
          <a:xfrm>
            <a:off x="611188" y="549275"/>
            <a:ext cx="7921625" cy="585946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4"/>
              <a:defRPr/>
            </a:pPr>
            <a:r>
              <a:rPr lang="es-ES">
                <a:effectLst>
                  <a:outerShdw blurRad="38100" dist="38100" dir="2700000" algn="tl">
                    <a:srgbClr val="000000"/>
                  </a:outerShdw>
                </a:effectLst>
              </a:rPr>
              <a:t> Cualquier decisión de alguna importancia de los organismos superiores del Partido debe ser transmitida cuanto antes a los organismos inferiores y a los militantes de base del Partido.</a:t>
            </a:r>
          </a:p>
          <a:p>
            <a:pPr marL="342900" indent="-342900">
              <a:spcBef>
                <a:spcPct val="50000"/>
              </a:spcBef>
              <a:defRPr/>
            </a:pPr>
            <a:r>
              <a:rPr lang="es-ES">
                <a:effectLst>
                  <a:outerShdw blurRad="38100" dist="38100" dir="2700000" algn="tl">
                    <a:srgbClr val="000000"/>
                  </a:outerShdw>
                </a:effectLst>
              </a:rPr>
              <a:t>	El método para hacerlo es celebrar reuniones de activistas, o asambleas de célula, o incluso reuniones .....</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Text Box 4"/>
          <p:cNvSpPr txBox="1">
            <a:spLocks noChangeArrowheads="1"/>
          </p:cNvSpPr>
          <p:nvPr/>
        </p:nvSpPr>
        <p:spPr bwMode="auto">
          <a:xfrm>
            <a:off x="827088" y="1916113"/>
            <a:ext cx="7775575"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generales de los miembros del Partido en una columna (cuando las circunstancias  lo permitan), y designar camaradas para que presenten informes en dichas reuniones.</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Text Box 4"/>
          <p:cNvSpPr txBox="1">
            <a:spLocks noChangeArrowheads="1"/>
          </p:cNvSpPr>
          <p:nvPr/>
        </p:nvSpPr>
        <p:spPr bwMode="auto">
          <a:xfrm>
            <a:off x="611188" y="1341438"/>
            <a:ext cx="7993062" cy="4486275"/>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5"/>
              <a:defRPr/>
            </a:pPr>
            <a:r>
              <a:rPr lang="es-ES">
                <a:effectLst>
                  <a:outerShdw blurRad="38100" dist="38100" dir="2700000" algn="tl">
                    <a:srgbClr val="000000"/>
                  </a:outerShdw>
                </a:effectLst>
              </a:rPr>
              <a:t> Los organismos inferiores y los militantes de base del Partido deben discutir en detalle las directivas de los organismos superiores, con el objeto de comprender a fondo su significado y determinar los métodos para llevarlas a efecto.</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Rectangle 4"/>
          <p:cNvSpPr>
            <a:spLocks noGrp="1" noChangeArrowheads="1"/>
          </p:cNvSpPr>
          <p:nvPr>
            <p:ph type="title"/>
          </p:nvPr>
        </p:nvSpPr>
        <p:spPr>
          <a:xfrm>
            <a:off x="539750" y="1268413"/>
            <a:ext cx="8229600" cy="4608512"/>
          </a:xfrm>
        </p:spPr>
        <p:txBody>
          <a:bodyPr/>
          <a:lstStyle/>
          <a:p>
            <a:pPr eaLnBrk="1" hangingPunct="1">
              <a:defRPr/>
            </a:pPr>
            <a:r>
              <a:rPr lang="es-ES" sz="6000" b="1" smtClean="0"/>
              <a:t>Sobre conceptos ajenos a los principios de organización</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Text Box 4"/>
          <p:cNvSpPr txBox="1">
            <a:spLocks noChangeArrowheads="1"/>
          </p:cNvSpPr>
          <p:nvPr/>
        </p:nvSpPr>
        <p:spPr bwMode="auto">
          <a:xfrm>
            <a:off x="755650" y="1989138"/>
            <a:ext cx="7704138" cy="28384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Los conceptos ajenos a los principios de organización, existentes en la organización del Partido en el 4º Cuerpo de Ejército, se manifiestan en:</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Text Box 4"/>
          <p:cNvSpPr txBox="1">
            <a:spLocks noChangeArrowheads="1"/>
          </p:cNvSpPr>
          <p:nvPr/>
        </p:nvSpPr>
        <p:spPr bwMode="auto">
          <a:xfrm>
            <a:off x="539750" y="1557338"/>
            <a:ext cx="8135938" cy="4211637"/>
          </a:xfrm>
          <a:prstGeom prst="rect">
            <a:avLst/>
          </a:prstGeom>
          <a:noFill/>
          <a:ln w="9525">
            <a:noFill/>
            <a:miter lim="800000"/>
            <a:headEnd/>
            <a:tailEnd/>
          </a:ln>
          <a:effectLst/>
        </p:spPr>
        <p:txBody>
          <a:bodyPr>
            <a:spAutoFit/>
          </a:bodyPr>
          <a:lstStyle/>
          <a:p>
            <a:pPr marL="342900" indent="-342900">
              <a:spcBef>
                <a:spcPct val="50000"/>
              </a:spcBef>
              <a:buFontTx/>
              <a:buAutoNum type="alphaUcPeriod"/>
              <a:defRPr/>
            </a:pPr>
            <a:r>
              <a:rPr lang="es-ES">
                <a:solidFill>
                  <a:schemeClr val="folHlink"/>
                </a:solidFill>
                <a:effectLst>
                  <a:outerShdw blurRad="38100" dist="38100" dir="2700000" algn="tl">
                    <a:srgbClr val="000000"/>
                  </a:outerShdw>
                </a:effectLst>
              </a:rPr>
              <a:t> La no subordinación de la minoría a la mayoría.</a:t>
            </a:r>
            <a:r>
              <a:rPr lang="es-ES">
                <a:effectLst>
                  <a:outerShdw blurRad="38100" dist="38100" dir="2700000" algn="tl">
                    <a:srgbClr val="000000"/>
                  </a:outerShdw>
                </a:effectLst>
              </a:rPr>
              <a:t> </a:t>
            </a:r>
          </a:p>
          <a:p>
            <a:pPr marL="342900" indent="-342900">
              <a:spcBef>
                <a:spcPct val="50000"/>
              </a:spcBef>
              <a:defRPr/>
            </a:pPr>
            <a:r>
              <a:rPr lang="es-ES">
                <a:effectLst>
                  <a:outerShdw blurRad="38100" dist="38100" dir="2700000" algn="tl">
                    <a:srgbClr val="000000"/>
                  </a:outerShdw>
                </a:effectLst>
              </a:rPr>
              <a:t>	Por ejemplo, cuando la minoría ve rechazada una proposición suya, no pone en práctica con sinceridad la decisión del Partido.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684213" y="2420938"/>
            <a:ext cx="8064500" cy="17399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Todos los hombres han de morir, pero la muerte puede tener distintos significados.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Grp="1" noChangeArrowheads="1"/>
          </p:cNvSpPr>
          <p:nvPr>
            <p:ph type="title"/>
          </p:nvPr>
        </p:nvSpPr>
        <p:spPr>
          <a:xfrm>
            <a:off x="468313" y="333375"/>
            <a:ext cx="8229600" cy="1143000"/>
          </a:xfrm>
        </p:spPr>
        <p:txBody>
          <a:bodyPr/>
          <a:lstStyle/>
          <a:p>
            <a:pPr eaLnBrk="1" hangingPunct="1">
              <a:defRPr/>
            </a:pPr>
            <a:r>
              <a:rPr lang="es-ES" b="1" smtClean="0"/>
              <a:t>Métodos de rectificación:</a:t>
            </a:r>
          </a:p>
        </p:txBody>
      </p:sp>
      <p:sp>
        <p:nvSpPr>
          <p:cNvPr id="147461" name="Text Box 5"/>
          <p:cNvSpPr txBox="1">
            <a:spLocks noChangeArrowheads="1"/>
          </p:cNvSpPr>
          <p:nvPr/>
        </p:nvSpPr>
        <p:spPr bwMode="auto">
          <a:xfrm>
            <a:off x="539750" y="1412875"/>
            <a:ext cx="8064500" cy="5035550"/>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En las reuniones, estimular a los participantes a expresar plenamente sus opiniones. Aclarar lo justo y lo erróneo en toda cuestión en controversia y no tolerar ni la conciliación ni la negligencia. Si la cuestión no logra resolverse en una reunión, puede ser discutida en otra......</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Text Box 4"/>
          <p:cNvSpPr txBox="1">
            <a:spLocks noChangeArrowheads="1"/>
          </p:cNvSpPr>
          <p:nvPr/>
        </p:nvSpPr>
        <p:spPr bwMode="auto">
          <a:xfrm>
            <a:off x="684213" y="549275"/>
            <a:ext cx="7775575" cy="5859463"/>
          </a:xfrm>
          <a:prstGeom prst="rect">
            <a:avLst/>
          </a:prstGeom>
          <a:noFill/>
          <a:ln w="9525">
            <a:noFill/>
            <a:miter lim="800000"/>
            <a:headEnd/>
            <a:tailEnd/>
          </a:ln>
          <a:effectLst/>
        </p:spPr>
        <p:txBody>
          <a:bodyPr>
            <a:spAutoFit/>
          </a:bodyPr>
          <a:lstStyle/>
          <a:p>
            <a:pPr marL="342900" indent="-342900">
              <a:spcBef>
                <a:spcPct val="50000"/>
              </a:spcBef>
              <a:defRPr/>
            </a:pPr>
            <a:r>
              <a:rPr lang="es-ES">
                <a:effectLst>
                  <a:outerShdw blurRad="38100" dist="38100" dir="2700000" algn="tl">
                    <a:srgbClr val="000000"/>
                  </a:outerShdw>
                </a:effectLst>
              </a:rPr>
              <a:t>... (siempre que ello no afecte al trabajo), a fin de llegar a una conclusión clara.</a:t>
            </a:r>
          </a:p>
          <a:p>
            <a:pPr marL="342900" indent="-342900">
              <a:spcBef>
                <a:spcPct val="50000"/>
              </a:spcBef>
              <a:buFontTx/>
              <a:buAutoNum type="arabicPeriod" startAt="2"/>
              <a:defRPr/>
            </a:pPr>
            <a:r>
              <a:rPr lang="es-ES">
                <a:effectLst>
                  <a:outerShdw blurRad="38100" dist="38100" dir="2700000" algn="tl">
                    <a:srgbClr val="000000"/>
                  </a:outerShdw>
                </a:effectLst>
              </a:rPr>
              <a:t> La disciplina del Partido exige, entre otras cosas, que la minoría se someta a la mayoría. Si la opinión de la minoría ha sido rechazada, ésta debe apoyar la decisión aprobada por la mayoría.</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Text Box 4"/>
          <p:cNvSpPr txBox="1">
            <a:spLocks noChangeArrowheads="1"/>
          </p:cNvSpPr>
          <p:nvPr/>
        </p:nvSpPr>
        <p:spPr bwMode="auto">
          <a:xfrm>
            <a:off x="827088" y="1844675"/>
            <a:ext cx="7775575"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Si lo estima necesario, puede volver a presentar el asunto en la reunión siguiente para su consideración, pero de ningún modo debe actuar en contra de la decisión ya adoptada.</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Text Box 4"/>
          <p:cNvSpPr txBox="1">
            <a:spLocks noChangeArrowheads="1"/>
          </p:cNvSpPr>
          <p:nvPr/>
        </p:nvSpPr>
        <p:spPr bwMode="auto">
          <a:xfrm>
            <a:off x="611188" y="549275"/>
            <a:ext cx="8064500" cy="5859463"/>
          </a:xfrm>
          <a:prstGeom prst="rect">
            <a:avLst/>
          </a:prstGeom>
          <a:noFill/>
          <a:ln w="9525">
            <a:noFill/>
            <a:miter lim="800000"/>
            <a:headEnd/>
            <a:tailEnd/>
          </a:ln>
          <a:effectLst/>
        </p:spPr>
        <p:txBody>
          <a:bodyPr>
            <a:spAutoFit/>
          </a:bodyPr>
          <a:lstStyle/>
          <a:p>
            <a:pPr marL="342900" indent="-342900">
              <a:spcBef>
                <a:spcPct val="50000"/>
              </a:spcBef>
              <a:buFontTx/>
              <a:buAutoNum type="alphaUcPeriod" startAt="2"/>
              <a:defRPr/>
            </a:pPr>
            <a:r>
              <a:rPr lang="es-ES">
                <a:solidFill>
                  <a:schemeClr val="tx2"/>
                </a:solidFill>
                <a:effectLst>
                  <a:outerShdw blurRad="38100" dist="38100" dir="2700000" algn="tl">
                    <a:srgbClr val="000000"/>
                  </a:outerShdw>
                </a:effectLst>
              </a:rPr>
              <a:t> Criticas que no observan los principios de organización:</a:t>
            </a:r>
          </a:p>
          <a:p>
            <a:pPr marL="342900" indent="-342900">
              <a:spcBef>
                <a:spcPct val="50000"/>
              </a:spcBef>
              <a:buFontTx/>
              <a:buAutoNum type="arabicPeriod"/>
              <a:defRPr/>
            </a:pPr>
            <a:r>
              <a:rPr lang="es-ES">
                <a:effectLst>
                  <a:outerShdw blurRad="38100" dist="38100" dir="2700000" algn="tl">
                    <a:srgbClr val="000000"/>
                  </a:outerShdw>
                </a:effectLst>
              </a:rPr>
              <a:t> La critica dentro del partido es un arma para fortalecer sus organizaciones y aumentar su capacidad de combate. Pero en la organización del Partido en el Ejército Rojo, la crítica a veces adquiere otro carácter: se convierte en ataque personal.</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Text Box 4"/>
          <p:cNvSpPr txBox="1">
            <a:spLocks noChangeArrowheads="1"/>
          </p:cNvSpPr>
          <p:nvPr/>
        </p:nvSpPr>
        <p:spPr bwMode="auto">
          <a:xfrm>
            <a:off x="611188" y="404813"/>
            <a:ext cx="7848600" cy="61341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 consecuencia de ello, son perjudicados tanto los individuos como la organización del Partido.</a:t>
            </a:r>
          </a:p>
          <a:p>
            <a:pPr>
              <a:spcBef>
                <a:spcPct val="50000"/>
              </a:spcBef>
              <a:defRPr/>
            </a:pPr>
            <a:r>
              <a:rPr lang="es-ES">
                <a:effectLst>
                  <a:outerShdw blurRad="38100" dist="38100" dir="2700000" algn="tl">
                    <a:srgbClr val="000000"/>
                  </a:outerShdw>
                </a:effectLst>
              </a:rPr>
              <a:t>Esta es una manifestación de individualismo pequeño-burgués.</a:t>
            </a:r>
          </a:p>
          <a:p>
            <a:pPr>
              <a:spcBef>
                <a:spcPct val="50000"/>
              </a:spcBef>
              <a:defRPr/>
            </a:pPr>
            <a:r>
              <a:rPr lang="es-ES">
                <a:effectLst>
                  <a:outerShdw blurRad="38100" dist="38100" dir="2700000" algn="tl">
                    <a:srgbClr val="000000"/>
                  </a:outerShdw>
                </a:effectLst>
              </a:rPr>
              <a:t>El método de rectificación es ayudar a los miembros del Partido a comprender que la crítica tiene por objeto aumentar la capacidad de combate del.....</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Text Box 4"/>
          <p:cNvSpPr txBox="1">
            <a:spLocks noChangeArrowheads="1"/>
          </p:cNvSpPr>
          <p:nvPr/>
        </p:nvSpPr>
        <p:spPr bwMode="auto">
          <a:xfrm>
            <a:off x="827088" y="2133600"/>
            <a:ext cx="8064500" cy="28384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Partido a fin de lograr la victoria en la lucha de clases, y que no debe ser utilizada como instrumento para ataques personales.</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Text Box 4"/>
          <p:cNvSpPr txBox="1">
            <a:spLocks noChangeArrowheads="1"/>
          </p:cNvSpPr>
          <p:nvPr/>
        </p:nvSpPr>
        <p:spPr bwMode="auto">
          <a:xfrm>
            <a:off x="468313" y="449263"/>
            <a:ext cx="8280400" cy="5859462"/>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Muchos miembros del Partido no hacen sus críticas dentro del Partido, sino fuera de él.</a:t>
            </a:r>
          </a:p>
          <a:p>
            <a:pPr marL="342900" indent="-342900">
              <a:spcBef>
                <a:spcPct val="50000"/>
              </a:spcBef>
              <a:defRPr/>
            </a:pPr>
            <a:r>
              <a:rPr lang="es-ES">
                <a:effectLst>
                  <a:outerShdw blurRad="38100" dist="38100" dir="2700000" algn="tl">
                    <a:srgbClr val="000000"/>
                  </a:outerShdw>
                </a:effectLst>
              </a:rPr>
              <a:t>	Esto se explica porque los militantes en general aún no entienden la importancia de la organización del Partido (sus reuniones, etc.) y creen que la crítica hecha fuera de la organización no difiere en nada...</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ext Box 4"/>
          <p:cNvSpPr txBox="1">
            <a:spLocks noChangeArrowheads="1"/>
          </p:cNvSpPr>
          <p:nvPr/>
        </p:nvSpPr>
        <p:spPr bwMode="auto">
          <a:xfrm>
            <a:off x="611188" y="908050"/>
            <a:ext cx="8064500"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 la realizada dentro de ella.</a:t>
            </a:r>
          </a:p>
          <a:p>
            <a:pPr>
              <a:spcBef>
                <a:spcPct val="50000"/>
              </a:spcBef>
              <a:defRPr/>
            </a:pPr>
            <a:r>
              <a:rPr lang="es-ES">
                <a:effectLst>
                  <a:outerShdw blurRad="38100" dist="38100" dir="2700000" algn="tl">
                    <a:srgbClr val="000000"/>
                  </a:outerShdw>
                </a:effectLst>
              </a:rPr>
              <a:t>El método de rectificación es educar a los militantes  para que se den cuenta de la importancia de la organización del Partido y comprendan que toda crítica a sus comités o  a los camaradas debe hacerse en las reuniones del Partido.</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a:xfrm>
            <a:off x="468313" y="1557338"/>
            <a:ext cx="8229600" cy="3659187"/>
          </a:xfrm>
        </p:spPr>
        <p:txBody>
          <a:bodyPr/>
          <a:lstStyle/>
          <a:p>
            <a:pPr eaLnBrk="1" hangingPunct="1">
              <a:defRPr/>
            </a:pPr>
            <a:r>
              <a:rPr lang="es-ES" sz="6000" b="1" smtClean="0"/>
              <a:t>Sobre el igualitarismo absoluto</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Text Box 4"/>
          <p:cNvSpPr txBox="1">
            <a:spLocks noChangeArrowheads="1"/>
          </p:cNvSpPr>
          <p:nvPr/>
        </p:nvSpPr>
        <p:spPr bwMode="auto">
          <a:xfrm>
            <a:off x="684213" y="692150"/>
            <a:ext cx="7775575"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ciertos momentos el igualitarismo absoluto ha tomado proporciones muy serias en el Ejército Rojo. He aquí algunos ejemplos. En lo que atañe a las asignaciones para soldados heridos, hay quienes objetan la diferenciación entre casos graves y leves y reclaman la misma suma para todos.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755650" y="1700213"/>
            <a:ext cx="7921625" cy="366236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antiguo escritor chino Sima Chien decía:</a:t>
            </a:r>
          </a:p>
          <a:p>
            <a:pPr>
              <a:spcBef>
                <a:spcPct val="50000"/>
              </a:spcBef>
              <a:defRPr/>
            </a:pPr>
            <a:r>
              <a:rPr lang="es-ES">
                <a:effectLst>
                  <a:outerShdw blurRad="38100" dist="38100" dir="2700000" algn="tl">
                    <a:srgbClr val="000000"/>
                  </a:outerShdw>
                </a:effectLst>
              </a:rPr>
              <a:t>“Aunque la muerte llega a todos, puede tener mas peso que la montaña Taishan o menos que una pluma”.</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Text Box 4"/>
          <p:cNvSpPr txBox="1">
            <a:spLocks noChangeArrowheads="1"/>
          </p:cNvSpPr>
          <p:nvPr/>
        </p:nvSpPr>
        <p:spPr bwMode="auto">
          <a:xfrm>
            <a:off x="395288" y="549275"/>
            <a:ext cx="8353425"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Si un oficial va a caballo, no lo consideran como algo necesario para el cumplimiento de sus deberes, sino como signo de desigualdad.</a:t>
            </a:r>
          </a:p>
          <a:p>
            <a:pPr>
              <a:spcBef>
                <a:spcPct val="50000"/>
              </a:spcBef>
              <a:defRPr/>
            </a:pPr>
            <a:r>
              <a:rPr lang="es-ES">
                <a:effectLst>
                  <a:outerShdw blurRad="38100" dist="38100" dir="2700000" algn="tl">
                    <a:srgbClr val="000000"/>
                  </a:outerShdw>
                </a:effectLst>
              </a:rPr>
              <a:t>Exigen una distribución absolutamente igual de las provisiones y se oponen a que ciertas secciones, en circunstancias especiales, reciban un poco mas ....</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Text Box 4"/>
          <p:cNvSpPr txBox="1">
            <a:spLocks noChangeArrowheads="1"/>
          </p:cNvSpPr>
          <p:nvPr/>
        </p:nvSpPr>
        <p:spPr bwMode="auto">
          <a:xfrm>
            <a:off x="611188" y="908050"/>
            <a:ext cx="7993062"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que las otras. En el acarreo de arroz, exigen que todo el mundo lleve la misma carga, sean niños o adultos, sean débiles o fuertes.</a:t>
            </a:r>
          </a:p>
          <a:p>
            <a:pPr>
              <a:spcBef>
                <a:spcPct val="50000"/>
              </a:spcBef>
              <a:defRPr/>
            </a:pPr>
            <a:r>
              <a:rPr lang="es-ES">
                <a:effectLst>
                  <a:outerShdw blurRad="38100" dist="38100" dir="2700000" algn="tl">
                    <a:srgbClr val="000000"/>
                  </a:outerShdw>
                </a:effectLst>
              </a:rPr>
              <a:t>Reclaman igualdad en la asignación de alojamientos y llegan hasta renegar porque el Estado Mayor ocupa una habitación algo más amplia.</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Text Box 4"/>
          <p:cNvSpPr txBox="1">
            <a:spLocks noChangeArrowheads="1"/>
          </p:cNvSpPr>
          <p:nvPr/>
        </p:nvSpPr>
        <p:spPr bwMode="auto">
          <a:xfrm>
            <a:off x="684213" y="1125538"/>
            <a:ext cx="7848600" cy="476091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Pretenden una distribución igual de tareas y se muestran renuentes a hacer un poco más que los demás.</a:t>
            </a:r>
          </a:p>
          <a:p>
            <a:pPr>
              <a:spcBef>
                <a:spcPct val="50000"/>
              </a:spcBef>
              <a:defRPr/>
            </a:pPr>
            <a:r>
              <a:rPr lang="es-ES">
                <a:effectLst>
                  <a:outerShdw blurRad="38100" dist="38100" dir="2700000" algn="tl">
                    <a:srgbClr val="000000"/>
                  </a:outerShdw>
                </a:effectLst>
              </a:rPr>
              <a:t>Sucede incluso que, cuando hay dos heridos y una sola camilla, prefieren no llevar a ninguno antes que llevar a uno solo.</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Text Box 4"/>
          <p:cNvSpPr txBox="1">
            <a:spLocks noChangeArrowheads="1"/>
          </p:cNvSpPr>
          <p:nvPr/>
        </p:nvSpPr>
        <p:spPr bwMode="auto">
          <a:xfrm>
            <a:off x="611188" y="549275"/>
            <a:ext cx="7993062"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igualitarismo absoluto, como lo demuestran estos ejemplos, es todavía muy serio entre oficiales y soldados del Ejército Rojo.</a:t>
            </a:r>
          </a:p>
          <a:p>
            <a:pPr>
              <a:spcBef>
                <a:spcPct val="50000"/>
              </a:spcBef>
              <a:defRPr/>
            </a:pPr>
            <a:r>
              <a:rPr lang="es-ES">
                <a:effectLst>
                  <a:outerShdw blurRad="38100" dist="38100" dir="2700000" algn="tl">
                    <a:srgbClr val="000000"/>
                  </a:outerShdw>
                </a:effectLst>
              </a:rPr>
              <a:t>Al igual que el ultrademocratismo en el plano político, el igualitarismo absoluto es producto de la economía artesana y de la pequeña economía campesina.</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Text Box 4"/>
          <p:cNvSpPr txBox="1">
            <a:spLocks noChangeArrowheads="1"/>
          </p:cNvSpPr>
          <p:nvPr/>
        </p:nvSpPr>
        <p:spPr bwMode="auto">
          <a:xfrm>
            <a:off x="539750" y="476250"/>
            <a:ext cx="8064500" cy="641350"/>
          </a:xfrm>
          <a:prstGeom prst="rect">
            <a:avLst/>
          </a:prstGeom>
          <a:noFill/>
          <a:ln w="9525">
            <a:noFill/>
            <a:miter lim="800000"/>
            <a:headEnd/>
            <a:tailEnd/>
          </a:ln>
          <a:effectLst/>
        </p:spPr>
        <p:txBody>
          <a:bodyPr>
            <a:spAutoFit/>
          </a:bodyPr>
          <a:lstStyle/>
          <a:p>
            <a:pPr>
              <a:spcBef>
                <a:spcPct val="50000"/>
              </a:spcBef>
              <a:defRPr/>
            </a:pPr>
            <a:endParaRPr lang="es-CO">
              <a:effectLst>
                <a:outerShdw blurRad="38100" dist="38100" dir="2700000" algn="tl">
                  <a:srgbClr val="000000"/>
                </a:outerShdw>
              </a:effectLst>
            </a:endParaRPr>
          </a:p>
        </p:txBody>
      </p:sp>
      <p:sp>
        <p:nvSpPr>
          <p:cNvPr id="163845" name="Text Box 5"/>
          <p:cNvSpPr txBox="1">
            <a:spLocks noChangeArrowheads="1"/>
          </p:cNvSpPr>
          <p:nvPr/>
        </p:nvSpPr>
        <p:spPr bwMode="auto">
          <a:xfrm>
            <a:off x="539750" y="2205038"/>
            <a:ext cx="8135938" cy="22891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 única diferencia consiste en que el uno se manifiesta en la vida política y el otro en la vida material.</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70" name="Rectangle 6"/>
          <p:cNvSpPr>
            <a:spLocks noGrp="1" noChangeArrowheads="1"/>
          </p:cNvSpPr>
          <p:nvPr>
            <p:ph type="title"/>
          </p:nvPr>
        </p:nvSpPr>
        <p:spPr>
          <a:xfrm>
            <a:off x="457200" y="274638"/>
            <a:ext cx="8229600" cy="922337"/>
          </a:xfrm>
        </p:spPr>
        <p:txBody>
          <a:bodyPr/>
          <a:lstStyle/>
          <a:p>
            <a:pPr eaLnBrk="1" hangingPunct="1">
              <a:defRPr/>
            </a:pPr>
            <a:r>
              <a:rPr lang="es-ES" b="1" smtClean="0"/>
              <a:t>Métodos de rectificación:</a:t>
            </a:r>
          </a:p>
        </p:txBody>
      </p:sp>
      <p:sp>
        <p:nvSpPr>
          <p:cNvPr id="164871" name="Text Box 7"/>
          <p:cNvSpPr txBox="1">
            <a:spLocks noChangeArrowheads="1"/>
          </p:cNvSpPr>
          <p:nvPr/>
        </p:nvSpPr>
        <p:spPr bwMode="auto">
          <a:xfrm>
            <a:off x="611188" y="2636838"/>
            <a:ext cx="7993062" cy="641350"/>
          </a:xfrm>
          <a:prstGeom prst="rect">
            <a:avLst/>
          </a:prstGeom>
          <a:noFill/>
          <a:ln w="9525">
            <a:noFill/>
            <a:miter lim="800000"/>
            <a:headEnd/>
            <a:tailEnd/>
          </a:ln>
          <a:effectLst/>
        </p:spPr>
        <p:txBody>
          <a:bodyPr>
            <a:spAutoFit/>
          </a:bodyPr>
          <a:lstStyle/>
          <a:p>
            <a:pPr>
              <a:spcBef>
                <a:spcPct val="50000"/>
              </a:spcBef>
              <a:defRPr/>
            </a:pPr>
            <a:endParaRPr lang="es-CO">
              <a:effectLst>
                <a:outerShdw blurRad="38100" dist="38100" dir="2700000" algn="tl">
                  <a:srgbClr val="000000"/>
                </a:outerShdw>
              </a:effectLst>
            </a:endParaRPr>
          </a:p>
        </p:txBody>
      </p:sp>
      <p:sp>
        <p:nvSpPr>
          <p:cNvPr id="164872" name="Text Box 8"/>
          <p:cNvSpPr txBox="1">
            <a:spLocks noChangeArrowheads="1"/>
          </p:cNvSpPr>
          <p:nvPr/>
        </p:nvSpPr>
        <p:spPr bwMode="auto">
          <a:xfrm>
            <a:off x="611188" y="1052513"/>
            <a:ext cx="8064500"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 preciso señalar no solo que antes de la abolición del capitalismo, el igualitarismo absoluto es una simple ilusión de campesinos y pequeños propietarios, sino que además, la igualdad absoluta no podrá existir incluso bajo el socialismo, ya que los bienes materiales serán distribuidos entonces conforme....</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Text Box 4"/>
          <p:cNvSpPr txBox="1">
            <a:spLocks noChangeArrowheads="1"/>
          </p:cNvSpPr>
          <p:nvPr/>
        </p:nvSpPr>
        <p:spPr bwMode="auto">
          <a:xfrm>
            <a:off x="468313" y="549275"/>
            <a:ext cx="8280400"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al principio: “De cada uno, según su capacidad; a cada uno, según su trabajo”, y de acuerdo con las exigencias del trabajo.</a:t>
            </a:r>
          </a:p>
          <a:p>
            <a:pPr>
              <a:spcBef>
                <a:spcPct val="50000"/>
              </a:spcBef>
              <a:defRPr/>
            </a:pPr>
            <a:r>
              <a:rPr lang="es-ES">
                <a:effectLst>
                  <a:outerShdw blurRad="38100" dist="38100" dir="2700000" algn="tl">
                    <a:srgbClr val="000000"/>
                  </a:outerShdw>
                </a:effectLst>
              </a:rPr>
              <a:t>La distribución de los bienes materiales entre el personal del Ejército Rojo debe ser más o menos nivelada, como en el caso de igual paga para oficiales y soldados, porque así lo requieren...</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Text Box 4"/>
          <p:cNvSpPr txBox="1">
            <a:spLocks noChangeArrowheads="1"/>
          </p:cNvSpPr>
          <p:nvPr/>
        </p:nvSpPr>
        <p:spPr bwMode="auto">
          <a:xfrm>
            <a:off x="684213" y="1484313"/>
            <a:ext cx="7848600"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las circunstancias actuales de nuestra lucha. Pero el irrazonable igualitarismo absoluto debe ser combatido porque no responde a las necesidades de la lucha, y por el contrario, la entorpece.</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type="title"/>
          </p:nvPr>
        </p:nvSpPr>
        <p:spPr>
          <a:xfrm>
            <a:off x="611188" y="1989138"/>
            <a:ext cx="8229600" cy="2649537"/>
          </a:xfrm>
        </p:spPr>
        <p:txBody>
          <a:bodyPr/>
          <a:lstStyle/>
          <a:p>
            <a:pPr eaLnBrk="1" hangingPunct="1">
              <a:defRPr/>
            </a:pPr>
            <a:r>
              <a:rPr lang="es-ES" sz="6000" b="1" smtClean="0"/>
              <a:t>Sobre el Subjetivismo</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Text Box 4"/>
          <p:cNvSpPr txBox="1">
            <a:spLocks noChangeArrowheads="1"/>
          </p:cNvSpPr>
          <p:nvPr/>
        </p:nvSpPr>
        <p:spPr bwMode="auto">
          <a:xfrm>
            <a:off x="611188" y="981075"/>
            <a:ext cx="7848600"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Existe un alto grado de subjetivismo entre cierto número de miembros del Partido, lo cual perjudica gravemente el análisis de la situación política y la orientación subjetivista del trabajo conducen inevitablemente o al oportunismo, o al putchismo.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900113" y="1628775"/>
            <a:ext cx="7775575"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Morir por los intereses del pueblo tienen más peso que la montaña Taishan; servir a los fascistas y morir por los que explotan y oprimen al pueblo, tiene menos peso que una pluma.</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Text Box 4"/>
          <p:cNvSpPr txBox="1">
            <a:spLocks noChangeArrowheads="1"/>
          </p:cNvSpPr>
          <p:nvPr/>
        </p:nvSpPr>
        <p:spPr bwMode="auto">
          <a:xfrm>
            <a:off x="684213" y="1628775"/>
            <a:ext cx="7993062"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Y la crítica subjetivista, las habladurías infundadas y la sospecha mutua dentro del Partido engendran a menudo disputas sin principios y minan su organización.</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Text Box 4"/>
          <p:cNvSpPr txBox="1">
            <a:spLocks noChangeArrowheads="1"/>
          </p:cNvSpPr>
          <p:nvPr/>
        </p:nvSpPr>
        <p:spPr bwMode="auto">
          <a:xfrm>
            <a:off x="684213" y="1412875"/>
            <a:ext cx="7921625"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Con la relación a la crítica en el seno del Partido, es preciso mencionar otro punto: al hacer críticas, algunos camaradas pasan por alto las cuestiones importantes y limitan su atención a las mezquinas.</a:t>
            </a: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Text Box 4"/>
          <p:cNvSpPr txBox="1">
            <a:spLocks noChangeArrowheads="1"/>
          </p:cNvSpPr>
          <p:nvPr/>
        </p:nvSpPr>
        <p:spPr bwMode="auto">
          <a:xfrm>
            <a:off x="611188" y="449263"/>
            <a:ext cx="8137525" cy="61341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No comprenden que la tarea principal de la crítica es indicar los errores políticos y de organización. Por lo que respecta a los defectos personales, a menos que estén vinculados a errores políticos o de organización, no hay que censurarlos demasiado para no sumir a los camaradas en el desconcierto.</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Text Box 4"/>
          <p:cNvSpPr txBox="1">
            <a:spLocks noChangeArrowheads="1"/>
          </p:cNvSpPr>
          <p:nvPr/>
        </p:nvSpPr>
        <p:spPr bwMode="auto">
          <a:xfrm>
            <a:off x="468313" y="1125538"/>
            <a:ext cx="8135937"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Además, si este tipo de crítica se desarrolla, la atención de los miembros del Partido se concentrará exclusivamente en los defectos de poca importancia, y todos volverán tímidos y cautelosos y olvidarán las tareas políticas del Partido, lo que implica un grave peligro.</a:t>
            </a: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3" name="Text Box 5"/>
          <p:cNvSpPr txBox="1">
            <a:spLocks noChangeArrowheads="1"/>
          </p:cNvSpPr>
          <p:nvPr/>
        </p:nvSpPr>
        <p:spPr bwMode="auto">
          <a:xfrm>
            <a:off x="468313" y="1773238"/>
            <a:ext cx="8351837" cy="421163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Principalmente, educar a los miembros del Partido de modo que un espíritu político y científico impregne su pensamiento y la vida interna del Partido.</a:t>
            </a:r>
          </a:p>
          <a:p>
            <a:pPr>
              <a:spcBef>
                <a:spcPct val="50000"/>
              </a:spcBef>
              <a:defRPr/>
            </a:pPr>
            <a:r>
              <a:rPr lang="es-ES">
                <a:effectLst>
                  <a:outerShdw blurRad="38100" dist="38100" dir="2700000" algn="tl">
                    <a:srgbClr val="000000"/>
                  </a:outerShdw>
                </a:effectLst>
              </a:rPr>
              <a:t>A fin de alcanzar este objetivo, es preciso:</a:t>
            </a:r>
          </a:p>
        </p:txBody>
      </p:sp>
      <p:sp>
        <p:nvSpPr>
          <p:cNvPr id="176134" name="Rectangle 6"/>
          <p:cNvSpPr>
            <a:spLocks noGrp="1" noChangeArrowheads="1"/>
          </p:cNvSpPr>
          <p:nvPr>
            <p:ph type="title"/>
          </p:nvPr>
        </p:nvSpPr>
        <p:spPr/>
        <p:txBody>
          <a:bodyPr/>
          <a:lstStyle/>
          <a:p>
            <a:pPr eaLnBrk="1" hangingPunct="1">
              <a:defRPr/>
            </a:pPr>
            <a:r>
              <a:rPr lang="es-ES" b="1" smtClean="0"/>
              <a:t>Métodos de rectificación:</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Text Box 4"/>
          <p:cNvSpPr txBox="1">
            <a:spLocks noChangeArrowheads="1"/>
          </p:cNvSpPr>
          <p:nvPr/>
        </p:nvSpPr>
        <p:spPr bwMode="auto">
          <a:xfrm>
            <a:off x="539750" y="1484313"/>
            <a:ext cx="7993063" cy="3937000"/>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Enseñar a los militantes a aplicar el método marxista- leninista en el análisis de la situación política y en la apreciación de las fuerzas de clase, en vez de analizar y apreciar en forma subjetivista.</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Text Box 4"/>
          <p:cNvSpPr txBox="1">
            <a:spLocks noChangeArrowheads="1"/>
          </p:cNvSpPr>
          <p:nvPr/>
        </p:nvSpPr>
        <p:spPr bwMode="auto">
          <a:xfrm>
            <a:off x="468313" y="692150"/>
            <a:ext cx="8208962" cy="5584825"/>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Orientar la atención de los miembros del Partido hacia las investigaciones y estudios socio-económicos, para que sobre esa base determinen las tácticas de lucha y los métodos de trabajo; hacer comprender a los camaradas que sin investigar las condiciones reales, caerán en el pozo de la ilusión y el putchismo.</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611188" y="1700213"/>
            <a:ext cx="7993062" cy="3387725"/>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es-ES">
                <a:effectLst>
                  <a:outerShdw blurRad="38100" dist="38100" dir="2700000" algn="tl">
                    <a:srgbClr val="000000"/>
                  </a:outerShdw>
                </a:effectLst>
              </a:rPr>
              <a:t> Evitar el subjetivismo, los juicios arbitrarios y la trivialidad en la crítica dentro del Partido; toda afirmación debe fundarse en hechos y toda crítica debe tener sentido político.</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title"/>
          </p:nvPr>
        </p:nvSpPr>
        <p:spPr>
          <a:xfrm>
            <a:off x="611188" y="1557338"/>
            <a:ext cx="8229600" cy="3586162"/>
          </a:xfrm>
        </p:spPr>
        <p:txBody>
          <a:bodyPr/>
          <a:lstStyle/>
          <a:p>
            <a:pPr eaLnBrk="1" hangingPunct="1">
              <a:defRPr/>
            </a:pPr>
            <a:r>
              <a:rPr lang="es-ES" sz="6000" b="1" smtClean="0"/>
              <a:t>Sobre el Individualismo</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Text Box 4"/>
          <p:cNvSpPr txBox="1">
            <a:spLocks noChangeArrowheads="1"/>
          </p:cNvSpPr>
          <p:nvPr/>
        </p:nvSpPr>
        <p:spPr bwMode="auto">
          <a:xfrm>
            <a:off x="827088" y="2060575"/>
            <a:ext cx="7848600" cy="22891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Las tendencias individualistas  en la organización del Partido en el Ejército Rojo se manifiestan como sigue: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1042988" y="1989138"/>
            <a:ext cx="7272337" cy="22891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camarada Chang Si-te murió por los intereses del pueblo, y su muerte tiene más peso que la montaña Taishan.</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Text Box 4"/>
          <p:cNvSpPr txBox="1">
            <a:spLocks noChangeArrowheads="1"/>
          </p:cNvSpPr>
          <p:nvPr/>
        </p:nvSpPr>
        <p:spPr bwMode="auto">
          <a:xfrm>
            <a:off x="684213" y="1052513"/>
            <a:ext cx="7848600" cy="4760912"/>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solidFill>
                  <a:schemeClr val="hlink"/>
                </a:solidFill>
                <a:effectLst>
                  <a:outerShdw blurRad="38100" dist="38100" dir="2700000" algn="tl">
                    <a:srgbClr val="000000"/>
                  </a:outerShdw>
                </a:effectLst>
              </a:rPr>
              <a:t> Espíritu vegetativo.</a:t>
            </a:r>
          </a:p>
          <a:p>
            <a:pPr marL="342900" indent="-342900">
              <a:spcBef>
                <a:spcPct val="50000"/>
              </a:spcBef>
              <a:defRPr/>
            </a:pPr>
            <a:r>
              <a:rPr lang="es-ES">
                <a:effectLst>
                  <a:outerShdw blurRad="38100" dist="38100" dir="2700000" algn="tl">
                    <a:srgbClr val="000000"/>
                  </a:outerShdw>
                </a:effectLst>
              </a:rPr>
              <a:t>	Algunos camaradas, al ser criticados dentro del Partido por camaradas soldados, buscan oportunidades de vengarse fuera de él. Golpear e insultar es uno de los medios de venganza a que recurren.</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Text Box 4"/>
          <p:cNvSpPr txBox="1">
            <a:spLocks noChangeArrowheads="1"/>
          </p:cNvSpPr>
          <p:nvPr/>
        </p:nvSpPr>
        <p:spPr bwMode="auto">
          <a:xfrm>
            <a:off x="395288" y="549275"/>
            <a:ext cx="8280400"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También buscan el desquite dentro del Partido: “Tú me has criticado en esta reunión, en la próxima hallaré la manera de que me la pagues”.</a:t>
            </a:r>
          </a:p>
          <a:p>
            <a:pPr>
              <a:spcBef>
                <a:spcPct val="50000"/>
              </a:spcBef>
              <a:defRPr/>
            </a:pPr>
            <a:r>
              <a:rPr lang="es-ES">
                <a:effectLst>
                  <a:outerShdw blurRad="38100" dist="38100" dir="2700000" algn="tl">
                    <a:srgbClr val="000000"/>
                  </a:outerShdw>
                </a:effectLst>
              </a:rPr>
              <a:t>Semejante espíritu vengativo, nacido exclusivamente de consideraciones personales, pasa por encima de los intereses de la clase y del Partido en su conjunto.</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Text Box 4"/>
          <p:cNvSpPr txBox="1">
            <a:spLocks noChangeArrowheads="1"/>
          </p:cNvSpPr>
          <p:nvPr/>
        </p:nvSpPr>
        <p:spPr bwMode="auto">
          <a:xfrm>
            <a:off x="611188" y="1700213"/>
            <a:ext cx="8064500" cy="366236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No está dirigido contra las clases enemigas, sino contra personas de nuestras propias filas.</a:t>
            </a:r>
          </a:p>
          <a:p>
            <a:pPr>
              <a:spcBef>
                <a:spcPct val="50000"/>
              </a:spcBef>
              <a:defRPr/>
            </a:pPr>
            <a:r>
              <a:rPr lang="es-ES">
                <a:effectLst>
                  <a:outerShdw blurRad="38100" dist="38100" dir="2700000" algn="tl">
                    <a:srgbClr val="000000"/>
                  </a:outerShdw>
                </a:effectLst>
              </a:rPr>
              <a:t>Es una especie de corrosivo que debilita la organización y su capacidad de combate.</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6" name="Text Box 4"/>
          <p:cNvSpPr txBox="1">
            <a:spLocks noChangeArrowheads="1"/>
          </p:cNvSpPr>
          <p:nvPr/>
        </p:nvSpPr>
        <p:spPr bwMode="auto">
          <a:xfrm>
            <a:off x="468313" y="1628775"/>
            <a:ext cx="8280400" cy="4722813"/>
          </a:xfrm>
          <a:prstGeom prst="rect">
            <a:avLst/>
          </a:prstGeom>
          <a:noFill/>
          <a:ln w="9525">
            <a:noFill/>
            <a:miter lim="800000"/>
            <a:headEnd/>
            <a:tailEnd/>
          </a:ln>
          <a:effectLst/>
        </p:spPr>
        <p:txBody>
          <a:bodyPr>
            <a:spAutoFit/>
          </a:bodyPr>
          <a:lstStyle/>
          <a:p>
            <a:pPr>
              <a:spcBef>
                <a:spcPct val="50000"/>
              </a:spcBef>
              <a:defRPr/>
            </a:pPr>
            <a:r>
              <a:rPr lang="es-ES" sz="3200">
                <a:effectLst>
                  <a:outerShdw blurRad="38100" dist="38100" dir="2700000" algn="tl">
                    <a:srgbClr val="000000"/>
                  </a:outerShdw>
                </a:effectLst>
              </a:rPr>
              <a:t>Algunos camaradas sólo se preocupan por los intereses de su pequeño grupo y hacen caso omiso de los intereses generales.</a:t>
            </a:r>
          </a:p>
          <a:p>
            <a:pPr>
              <a:spcBef>
                <a:spcPct val="50000"/>
              </a:spcBef>
              <a:defRPr/>
            </a:pPr>
            <a:r>
              <a:rPr lang="es-ES" sz="3200">
                <a:effectLst>
                  <a:outerShdw blurRad="38100" dist="38100" dir="2700000" algn="tl">
                    <a:srgbClr val="000000"/>
                  </a:outerShdw>
                </a:effectLst>
              </a:rPr>
              <a:t>Aunque en apariencia esta actitud no está movida por intereses personales, implica en realidad el más estrecho individualismo y tiene un fuerte efecto corrosivo y centrífugo.</a:t>
            </a:r>
          </a:p>
        </p:txBody>
      </p:sp>
      <p:sp>
        <p:nvSpPr>
          <p:cNvPr id="187397" name="Rectangle 5"/>
          <p:cNvSpPr>
            <a:spLocks noGrp="1" noChangeArrowheads="1"/>
          </p:cNvSpPr>
          <p:nvPr>
            <p:ph type="title"/>
          </p:nvPr>
        </p:nvSpPr>
        <p:spPr>
          <a:xfrm>
            <a:off x="457200" y="274638"/>
            <a:ext cx="8229600" cy="777875"/>
          </a:xfrm>
        </p:spPr>
        <p:txBody>
          <a:bodyPr/>
          <a:lstStyle/>
          <a:p>
            <a:pPr marL="838200" indent="-838200" eaLnBrk="1" hangingPunct="1">
              <a:buFontTx/>
              <a:buAutoNum type="arabicPeriod" startAt="2"/>
              <a:defRPr/>
            </a:pPr>
            <a:r>
              <a:rPr lang="es-ES" b="1" smtClean="0">
                <a:solidFill>
                  <a:schemeClr val="hlink"/>
                </a:solidFill>
              </a:rPr>
              <a:t>Grupismo:</a:t>
            </a: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Text Box 4"/>
          <p:cNvSpPr txBox="1">
            <a:spLocks noChangeArrowheads="1"/>
          </p:cNvSpPr>
          <p:nvPr/>
        </p:nvSpPr>
        <p:spPr bwMode="auto">
          <a:xfrm>
            <a:off x="684213" y="1484313"/>
            <a:ext cx="7921625"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grupismo ha estado siempre muy difundido en el Ejército Rojo; esta situación ha mejorado ahora gracias a las críticas, pero aún quedan remanentes, y se requieren nuevos esfuerzos para superarlos.</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Rectangle 4"/>
          <p:cNvSpPr>
            <a:spLocks noGrp="1" noChangeArrowheads="1"/>
          </p:cNvSpPr>
          <p:nvPr>
            <p:ph type="title"/>
          </p:nvPr>
        </p:nvSpPr>
        <p:spPr>
          <a:xfrm>
            <a:off x="468313" y="836613"/>
            <a:ext cx="8229600" cy="922337"/>
          </a:xfrm>
        </p:spPr>
        <p:txBody>
          <a:bodyPr/>
          <a:lstStyle/>
          <a:p>
            <a:pPr marL="838200" indent="-838200" eaLnBrk="1" hangingPunct="1">
              <a:buFontTx/>
              <a:buAutoNum type="arabicPeriod" startAt="3"/>
              <a:defRPr/>
            </a:pPr>
            <a:r>
              <a:rPr lang="es-ES" b="1" smtClean="0">
                <a:solidFill>
                  <a:schemeClr val="hlink"/>
                </a:solidFill>
              </a:rPr>
              <a:t>Mentalidad Mercenaria</a:t>
            </a:r>
          </a:p>
        </p:txBody>
      </p:sp>
      <p:sp>
        <p:nvSpPr>
          <p:cNvPr id="190469" name="Text Box 5"/>
          <p:cNvSpPr txBox="1">
            <a:spLocks noChangeArrowheads="1"/>
          </p:cNvSpPr>
          <p:nvPr/>
        </p:nvSpPr>
        <p:spPr bwMode="auto">
          <a:xfrm>
            <a:off x="611188" y="2349500"/>
            <a:ext cx="8135937"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Algunos camaradas no comprenden que el Partido y el Ejército Rojo, a los que pertenecen, son instrumentos para realizar las tareas de la revolución.</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Text Box 4"/>
          <p:cNvSpPr txBox="1">
            <a:spLocks noChangeArrowheads="1"/>
          </p:cNvSpPr>
          <p:nvPr/>
        </p:nvSpPr>
        <p:spPr bwMode="auto">
          <a:xfrm>
            <a:off x="611188" y="1052513"/>
            <a:ext cx="7921625"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No comprenden que ellos mismos son protagonistas de la revolución, y se sienten responsables sólo ante sus superiores y no ante la causa revolucionaria. Esta mentalidad mercenaria y pasiva hacia la revolución es también una manifestación de individualismo.</a:t>
            </a: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0" name="Text Box 4"/>
          <p:cNvSpPr txBox="1">
            <a:spLocks noChangeArrowheads="1"/>
          </p:cNvSpPr>
          <p:nvPr/>
        </p:nvSpPr>
        <p:spPr bwMode="auto">
          <a:xfrm>
            <a:off x="539750" y="908050"/>
            <a:ext cx="8135938" cy="5210175"/>
          </a:xfrm>
          <a:prstGeom prst="rect">
            <a:avLst/>
          </a:prstGeom>
          <a:noFill/>
          <a:ln w="9525">
            <a:noFill/>
            <a:miter lim="800000"/>
            <a:headEnd/>
            <a:tailEnd/>
          </a:ln>
          <a:effectLst/>
        </p:spPr>
        <p:txBody>
          <a:bodyPr>
            <a:spAutoFit/>
          </a:bodyPr>
          <a:lstStyle/>
          <a:p>
            <a:pPr>
              <a:spcBef>
                <a:spcPct val="50000"/>
              </a:spcBef>
              <a:defRPr/>
            </a:pPr>
            <a:r>
              <a:rPr lang="es-ES" sz="3200">
                <a:effectLst>
                  <a:outerShdw blurRad="38100" dist="38100" dir="2700000" algn="tl">
                    <a:srgbClr val="000000"/>
                  </a:outerShdw>
                </a:effectLst>
              </a:rPr>
              <a:t>La existencia de tal mentalidad explica por qué no tenemos muchos activistas que dediquen incondicionalmente todas sus fuerzas a la revolución.</a:t>
            </a:r>
          </a:p>
          <a:p>
            <a:pPr>
              <a:spcBef>
                <a:spcPct val="50000"/>
              </a:spcBef>
              <a:defRPr/>
            </a:pPr>
            <a:r>
              <a:rPr lang="es-ES" sz="3200">
                <a:effectLst>
                  <a:outerShdw blurRad="38100" dist="38100" dir="2700000" algn="tl">
                    <a:srgbClr val="000000"/>
                  </a:outerShdw>
                </a:effectLst>
              </a:rPr>
              <a:t>Si no se elimina esta mentalidad, no podrá aumentar el número de activistas y la pesada carga de la revolución seguirá sobre los hombros de unos pocos, con gran perjuicio para nuestra lucha.</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Rectangle 4"/>
          <p:cNvSpPr>
            <a:spLocks noGrp="1" noChangeArrowheads="1"/>
          </p:cNvSpPr>
          <p:nvPr>
            <p:ph type="title"/>
          </p:nvPr>
        </p:nvSpPr>
        <p:spPr/>
        <p:txBody>
          <a:bodyPr/>
          <a:lstStyle/>
          <a:p>
            <a:pPr marL="838200" indent="-838200" eaLnBrk="1" hangingPunct="1">
              <a:buFontTx/>
              <a:buAutoNum type="arabicPeriod" startAt="4"/>
              <a:defRPr/>
            </a:pPr>
            <a:r>
              <a:rPr lang="es-ES" sz="4000" b="1" smtClean="0">
                <a:solidFill>
                  <a:schemeClr val="hlink"/>
                </a:solidFill>
              </a:rPr>
              <a:t>Búsqueda de una vida cómoda.</a:t>
            </a:r>
          </a:p>
        </p:txBody>
      </p:sp>
      <p:sp>
        <p:nvSpPr>
          <p:cNvPr id="194565" name="Text Box 5"/>
          <p:cNvSpPr txBox="1">
            <a:spLocks noChangeArrowheads="1"/>
          </p:cNvSpPr>
          <p:nvPr/>
        </p:nvSpPr>
        <p:spPr bwMode="auto">
          <a:xfrm>
            <a:off x="684213" y="2133600"/>
            <a:ext cx="7848600" cy="36623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el Ejército Rojo existen no pocas personas cuyo individualismo se manifiesta  en su anhelo de comodidades.</a:t>
            </a:r>
          </a:p>
          <a:p>
            <a:pPr>
              <a:spcBef>
                <a:spcPct val="50000"/>
              </a:spcBef>
              <a:defRPr/>
            </a:pPr>
            <a:r>
              <a:rPr lang="es-ES">
                <a:effectLst>
                  <a:outerShdw blurRad="38100" dist="38100" dir="2700000" algn="tl">
                    <a:srgbClr val="000000"/>
                  </a:outerShdw>
                </a:effectLst>
              </a:rPr>
              <a:t>Siempre esperan que su unidad marche a las grandes ciudades.</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Text Box 4"/>
          <p:cNvSpPr txBox="1">
            <a:spLocks noChangeArrowheads="1"/>
          </p:cNvSpPr>
          <p:nvPr/>
        </p:nvSpPr>
        <p:spPr bwMode="auto">
          <a:xfrm>
            <a:off x="755650" y="1916113"/>
            <a:ext cx="7704138" cy="311308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Quieren ir allí no a trabajar sino a pasarlo bien.</a:t>
            </a:r>
          </a:p>
          <a:p>
            <a:pPr>
              <a:spcBef>
                <a:spcPct val="50000"/>
              </a:spcBef>
              <a:defRPr/>
            </a:pPr>
            <a:r>
              <a:rPr lang="es-ES">
                <a:effectLst>
                  <a:outerShdw blurRad="38100" dist="38100" dir="2700000" algn="tl">
                    <a:srgbClr val="000000"/>
                  </a:outerShdw>
                </a:effectLst>
              </a:rPr>
              <a:t>Lo que más les desagrada es trabajar en las zonas rojas, donde la vida es dura.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755650" y="1196975"/>
            <a:ext cx="7775575" cy="44862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Servimos al pueblo y por eso no tememos que se nos señalen y critiquen los defectos que tengamos.</a:t>
            </a:r>
          </a:p>
          <a:p>
            <a:pPr>
              <a:spcBef>
                <a:spcPct val="50000"/>
              </a:spcBef>
              <a:defRPr/>
            </a:pPr>
            <a:r>
              <a:rPr lang="es-ES">
                <a:effectLst>
                  <a:outerShdw blurRad="38100" dist="38100" dir="2700000" algn="tl">
                    <a:srgbClr val="000000"/>
                  </a:outerShdw>
                </a:effectLst>
              </a:rPr>
              <a:t>Cualesquiera, sea quien fuere, puede señalar nuestros defectos.</a:t>
            </a:r>
          </a:p>
          <a:p>
            <a:pPr>
              <a:spcBef>
                <a:spcPct val="50000"/>
              </a:spcBef>
              <a:defRPr/>
            </a:pPr>
            <a:r>
              <a:rPr lang="es-ES">
                <a:effectLst>
                  <a:outerShdw blurRad="38100" dist="38100" dir="2700000" algn="tl">
                    <a:srgbClr val="000000"/>
                  </a:outerShdw>
                </a:effectLst>
              </a:rPr>
              <a:t>Si tiene razón, los corregiremos.</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6" name="Rectangle 4"/>
          <p:cNvSpPr>
            <a:spLocks noGrp="1" noChangeArrowheads="1"/>
          </p:cNvSpPr>
          <p:nvPr>
            <p:ph type="title"/>
          </p:nvPr>
        </p:nvSpPr>
        <p:spPr/>
        <p:txBody>
          <a:bodyPr/>
          <a:lstStyle/>
          <a:p>
            <a:pPr marL="838200" indent="-838200" eaLnBrk="1" hangingPunct="1">
              <a:buFontTx/>
              <a:buAutoNum type="arabicPeriod" startAt="5"/>
              <a:defRPr/>
            </a:pPr>
            <a:r>
              <a:rPr lang="es-ES" b="1" smtClean="0">
                <a:solidFill>
                  <a:schemeClr val="hlink"/>
                </a:solidFill>
              </a:rPr>
              <a:t>Pasividad en el Trabajo.</a:t>
            </a:r>
          </a:p>
        </p:txBody>
      </p:sp>
      <p:sp>
        <p:nvSpPr>
          <p:cNvPr id="197637" name="Text Box 5"/>
          <p:cNvSpPr txBox="1">
            <a:spLocks noChangeArrowheads="1"/>
          </p:cNvSpPr>
          <p:nvPr/>
        </p:nvSpPr>
        <p:spPr bwMode="auto">
          <a:xfrm>
            <a:off x="468313" y="1268413"/>
            <a:ext cx="8351837" cy="5210175"/>
          </a:xfrm>
          <a:prstGeom prst="rect">
            <a:avLst/>
          </a:prstGeom>
          <a:noFill/>
          <a:ln w="9525">
            <a:noFill/>
            <a:miter lim="800000"/>
            <a:headEnd/>
            <a:tailEnd/>
          </a:ln>
          <a:effectLst/>
        </p:spPr>
        <p:txBody>
          <a:bodyPr>
            <a:spAutoFit/>
          </a:bodyPr>
          <a:lstStyle/>
          <a:p>
            <a:pPr>
              <a:spcBef>
                <a:spcPct val="50000"/>
              </a:spcBef>
              <a:defRPr/>
            </a:pPr>
            <a:r>
              <a:rPr lang="es-ES" sz="3200">
                <a:effectLst>
                  <a:outerShdw blurRad="38100" dist="38100" dir="2700000" algn="tl">
                    <a:srgbClr val="000000"/>
                  </a:outerShdw>
                </a:effectLst>
              </a:rPr>
              <a:t>Algunos camaradas adoptan una actitud pasiva y dejan de trabajar apenas algo va en contra de sus deseos.</a:t>
            </a:r>
          </a:p>
          <a:p>
            <a:pPr>
              <a:spcBef>
                <a:spcPct val="50000"/>
              </a:spcBef>
              <a:defRPr/>
            </a:pPr>
            <a:r>
              <a:rPr lang="es-ES" sz="3200">
                <a:effectLst>
                  <a:outerShdw blurRad="38100" dist="38100" dir="2700000" algn="tl">
                    <a:srgbClr val="000000"/>
                  </a:outerShdw>
                </a:effectLst>
              </a:rPr>
              <a:t>Esto se debe principalmente a que nuestra labor de educación es insuficiente, pero a veces se debe también a la forma inadecuada en que algunos dirigentes resuelven los problemas, asignan las tareas o aplican las medidas disciplinarias.</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Text Box 4"/>
          <p:cNvSpPr txBox="1">
            <a:spLocks noChangeArrowheads="1"/>
          </p:cNvSpPr>
          <p:nvPr/>
        </p:nvSpPr>
        <p:spPr bwMode="auto">
          <a:xfrm>
            <a:off x="468313" y="2420938"/>
            <a:ext cx="8064500" cy="641350"/>
          </a:xfrm>
          <a:prstGeom prst="rect">
            <a:avLst/>
          </a:prstGeom>
          <a:noFill/>
          <a:ln w="9525">
            <a:noFill/>
            <a:miter lim="800000"/>
            <a:headEnd/>
            <a:tailEnd/>
          </a:ln>
          <a:effectLst/>
        </p:spPr>
        <p:txBody>
          <a:bodyPr>
            <a:spAutoFit/>
          </a:bodyPr>
          <a:lstStyle/>
          <a:p>
            <a:pPr>
              <a:spcBef>
                <a:spcPct val="50000"/>
              </a:spcBef>
              <a:defRPr/>
            </a:pPr>
            <a:endParaRPr lang="es-CO">
              <a:effectLst>
                <a:outerShdw blurRad="38100" dist="38100" dir="2700000" algn="tl">
                  <a:srgbClr val="000000"/>
                </a:outerShdw>
              </a:effectLst>
            </a:endParaRPr>
          </a:p>
        </p:txBody>
      </p:sp>
      <p:sp>
        <p:nvSpPr>
          <p:cNvPr id="199685" name="Rectangle 5"/>
          <p:cNvSpPr>
            <a:spLocks noGrp="1" noChangeArrowheads="1"/>
          </p:cNvSpPr>
          <p:nvPr>
            <p:ph type="title"/>
          </p:nvPr>
        </p:nvSpPr>
        <p:spPr/>
        <p:txBody>
          <a:bodyPr/>
          <a:lstStyle/>
          <a:p>
            <a:pPr marL="838200" indent="-838200" eaLnBrk="1" hangingPunct="1">
              <a:buFontTx/>
              <a:buAutoNum type="arabicPeriod" startAt="6"/>
              <a:defRPr/>
            </a:pPr>
            <a:r>
              <a:rPr lang="es-ES" sz="4000" b="1" smtClean="0">
                <a:solidFill>
                  <a:schemeClr val="hlink"/>
                </a:solidFill>
              </a:rPr>
              <a:t>El deseo de abandonar el ejército.</a:t>
            </a:r>
          </a:p>
        </p:txBody>
      </p:sp>
      <p:sp>
        <p:nvSpPr>
          <p:cNvPr id="199686" name="Text Box 6"/>
          <p:cNvSpPr txBox="1">
            <a:spLocks noChangeArrowheads="1"/>
          </p:cNvSpPr>
          <p:nvPr/>
        </p:nvSpPr>
        <p:spPr bwMode="auto">
          <a:xfrm>
            <a:off x="827088" y="2060575"/>
            <a:ext cx="7848600"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Va en aumento el número de personas que solicitan retirarse del Ejército Rojo para pasar al trabajo local. Esto no se debe exclusivamente a razones de carácter personal, sino también a lo siguiente:</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2" name="Text Box 4"/>
          <p:cNvSpPr txBox="1">
            <a:spLocks noChangeArrowheads="1"/>
          </p:cNvSpPr>
          <p:nvPr/>
        </p:nvSpPr>
        <p:spPr bwMode="auto">
          <a:xfrm>
            <a:off x="684213" y="404813"/>
            <a:ext cx="7991475" cy="6134100"/>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Condiciones materiales de vida demasiado penosas en el Ejército Rojo.</a:t>
            </a:r>
          </a:p>
          <a:p>
            <a:pPr marL="342900" indent="-342900">
              <a:spcBef>
                <a:spcPct val="50000"/>
              </a:spcBef>
              <a:buFontTx/>
              <a:buAutoNum type="arabicPeriod"/>
              <a:defRPr/>
            </a:pPr>
            <a:r>
              <a:rPr lang="es-ES">
                <a:effectLst>
                  <a:outerShdw blurRad="38100" dist="38100" dir="2700000" algn="tl">
                    <a:srgbClr val="000000"/>
                  </a:outerShdw>
                </a:effectLst>
              </a:rPr>
              <a:t> Cansancio, producido por la larga lucha.</a:t>
            </a:r>
          </a:p>
          <a:p>
            <a:pPr marL="342900" indent="-342900">
              <a:spcBef>
                <a:spcPct val="50000"/>
              </a:spcBef>
              <a:buFontTx/>
              <a:buAutoNum type="arabicPeriod"/>
              <a:defRPr/>
            </a:pPr>
            <a:r>
              <a:rPr lang="es-ES">
                <a:effectLst>
                  <a:outerShdw blurRad="38100" dist="38100" dir="2700000" algn="tl">
                    <a:srgbClr val="000000"/>
                  </a:outerShdw>
                </a:effectLst>
              </a:rPr>
              <a:t> Forma inadecuada en que algunos dirigentes resuelven los problemas, asignan las tareas o aplican las medidas disciplinarias.</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6" name="Rectangle 4"/>
          <p:cNvSpPr>
            <a:spLocks noGrp="1" noChangeArrowheads="1"/>
          </p:cNvSpPr>
          <p:nvPr>
            <p:ph type="title"/>
          </p:nvPr>
        </p:nvSpPr>
        <p:spPr/>
        <p:txBody>
          <a:bodyPr/>
          <a:lstStyle/>
          <a:p>
            <a:pPr eaLnBrk="1" hangingPunct="1">
              <a:defRPr/>
            </a:pPr>
            <a:r>
              <a:rPr lang="es-ES" b="1" smtClean="0"/>
              <a:t>Métodos de rectificación:</a:t>
            </a:r>
          </a:p>
        </p:txBody>
      </p:sp>
      <p:sp>
        <p:nvSpPr>
          <p:cNvPr id="202757" name="Text Box 5"/>
          <p:cNvSpPr txBox="1">
            <a:spLocks noChangeArrowheads="1"/>
          </p:cNvSpPr>
          <p:nvPr/>
        </p:nvSpPr>
        <p:spPr bwMode="auto">
          <a:xfrm>
            <a:off x="755650" y="1773238"/>
            <a:ext cx="7848600" cy="44862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primer lugar, intensificar el trabajo de educación a fin de superar ideológicamente el individualismo. Luego, resolver los problemas, asignar las tareas y aplicar las medidas disciplinarias en forma adecuada.</a:t>
            </a: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Text Box 4"/>
          <p:cNvSpPr txBox="1">
            <a:spLocks noChangeArrowheads="1"/>
          </p:cNvSpPr>
          <p:nvPr/>
        </p:nvSpPr>
        <p:spPr bwMode="auto">
          <a:xfrm>
            <a:off x="755650" y="1700213"/>
            <a:ext cx="7704138"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Además, esforzarse por mejorar las condiciones materiales de vida en el Ejército Rojo y aprovechar todas las oportunidades posibles para el descanso y la reorganización .</a:t>
            </a: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8" name="Text Box 4"/>
          <p:cNvSpPr txBox="1">
            <a:spLocks noChangeArrowheads="1"/>
          </p:cNvSpPr>
          <p:nvPr/>
        </p:nvSpPr>
        <p:spPr bwMode="auto">
          <a:xfrm>
            <a:off x="684213" y="1844675"/>
            <a:ext cx="7704137"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nuestro trabajo de educación debemos explicar que, por su origen social, el individualismo es un reflejo dentro del Partido de las ideas pequeñoburguesas y burguesas.</a:t>
            </a: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2" name="Rectangle 4"/>
          <p:cNvSpPr>
            <a:spLocks noGrp="1" noChangeArrowheads="1"/>
          </p:cNvSpPr>
          <p:nvPr>
            <p:ph type="title"/>
          </p:nvPr>
        </p:nvSpPr>
        <p:spPr>
          <a:xfrm>
            <a:off x="250825" y="692150"/>
            <a:ext cx="8642350" cy="5530850"/>
          </a:xfrm>
        </p:spPr>
        <p:txBody>
          <a:bodyPr/>
          <a:lstStyle/>
          <a:p>
            <a:pPr eaLnBrk="1" hangingPunct="1">
              <a:defRPr/>
            </a:pPr>
            <a:r>
              <a:rPr lang="es-ES" sz="6000" b="1" smtClean="0"/>
              <a:t>Sobre la mentalidad de</a:t>
            </a:r>
            <a:br>
              <a:rPr lang="es-ES" sz="6000" b="1" smtClean="0"/>
            </a:br>
            <a:r>
              <a:rPr lang="es-ES" sz="6000" b="1" smtClean="0"/>
              <a:t>“Insurrectos Errantes”</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Text Box 4"/>
          <p:cNvSpPr txBox="1">
            <a:spLocks noChangeArrowheads="1"/>
          </p:cNvSpPr>
          <p:nvPr/>
        </p:nvSpPr>
        <p:spPr bwMode="auto">
          <a:xfrm>
            <a:off x="684213" y="1052513"/>
            <a:ext cx="7848600"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 mentalidad de “Insurrectos Errantes” en el plano político ha surgido en el Ejército Rojo, debido a la existencia en el país de una enorme masa de vagabundos, especialmente en las provincias del Sur, y a la incorporación de un gran número de estos elementos al Ejército.</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4" name="Text Box 4"/>
          <p:cNvSpPr txBox="1">
            <a:spLocks noChangeArrowheads="1"/>
          </p:cNvSpPr>
          <p:nvPr/>
        </p:nvSpPr>
        <p:spPr bwMode="auto">
          <a:xfrm>
            <a:off x="395288" y="620713"/>
            <a:ext cx="8280400" cy="5859462"/>
          </a:xfrm>
          <a:prstGeom prst="rect">
            <a:avLst/>
          </a:prstGeom>
          <a:noFill/>
          <a:ln w="9525">
            <a:noFill/>
            <a:miter lim="800000"/>
            <a:headEnd/>
            <a:tailEnd/>
          </a:ln>
          <a:effectLst/>
        </p:spPr>
        <p:txBody>
          <a:bodyPr>
            <a:spAutoFit/>
          </a:bodyPr>
          <a:lstStyle/>
          <a:p>
            <a:pPr marL="342900" indent="-342900">
              <a:spcBef>
                <a:spcPct val="50000"/>
              </a:spcBef>
              <a:defRPr/>
            </a:pPr>
            <a:r>
              <a:rPr lang="es-ES">
                <a:solidFill>
                  <a:schemeClr val="hlink"/>
                </a:solidFill>
                <a:effectLst>
                  <a:outerShdw blurRad="38100" dist="38100" dir="2700000" algn="tl">
                    <a:srgbClr val="000000"/>
                  </a:outerShdw>
                </a:effectLst>
              </a:rPr>
              <a:t>	Esta mentalidad se manifiesta como sigue:</a:t>
            </a:r>
          </a:p>
          <a:p>
            <a:pPr marL="342900" indent="-342900">
              <a:spcBef>
                <a:spcPct val="50000"/>
              </a:spcBef>
              <a:buFontTx/>
              <a:buAutoNum type="arabicPeriod"/>
              <a:defRPr/>
            </a:pPr>
            <a:r>
              <a:rPr lang="es-ES">
                <a:effectLst>
                  <a:outerShdw blurRad="38100" dist="38100" dir="2700000" algn="tl">
                    <a:srgbClr val="000000"/>
                  </a:outerShdw>
                </a:effectLst>
              </a:rPr>
              <a:t> Algunas personas no están dispuestas a emprender la ardua tarea de crear bases de apoyo y establecer el Poder popular para ampliar nuestra influencia política, sino que pretenden ampliarla sólo mediante acciones guerrilleras errantes.</a:t>
            </a: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Text Box 4"/>
          <p:cNvSpPr txBox="1">
            <a:spLocks noChangeArrowheads="1"/>
          </p:cNvSpPr>
          <p:nvPr/>
        </p:nvSpPr>
        <p:spPr bwMode="auto">
          <a:xfrm>
            <a:off x="395288" y="404813"/>
            <a:ext cx="8353425" cy="613410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Para engrosar las filas del Ejército Rojo, no siguen la línea de incrementar los destacamentos locales de guardias rojos y las unidades locales del Ejército Rojo hasta transformarlos en fuerzas regulares de éste, sino la línea de “reclutar soldados y comprar caballos” y “alistar desertores y admitir amotinados”.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755650" y="1052513"/>
            <a:ext cx="7704138" cy="476091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Si lo que propone beneficia al pueblo, actuaremos de acuerdo a ello.</a:t>
            </a:r>
          </a:p>
          <a:p>
            <a:pPr>
              <a:spcBef>
                <a:spcPct val="50000"/>
              </a:spcBef>
              <a:defRPr/>
            </a:pPr>
            <a:r>
              <a:rPr lang="es-ES">
                <a:effectLst>
                  <a:outerShdw blurRad="38100" dist="38100" dir="2700000" algn="tl">
                    <a:srgbClr val="000000"/>
                  </a:outerShdw>
                </a:effectLst>
              </a:rPr>
              <a:t>La idea de “menos pero mejores tropas y una administración más simple” fue formulada por el señor Li Ting-ming, que no es miembro de nuestro partido.</a:t>
            </a: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2" name="Text Box 4"/>
          <p:cNvSpPr txBox="1">
            <a:spLocks noChangeArrowheads="1"/>
          </p:cNvSpPr>
          <p:nvPr/>
        </p:nvSpPr>
        <p:spPr bwMode="auto">
          <a:xfrm>
            <a:off x="395288" y="476250"/>
            <a:ext cx="8280400" cy="613410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es-ES">
                <a:effectLst>
                  <a:outerShdw blurRad="38100" dist="38100" dir="2700000" algn="tl">
                    <a:srgbClr val="000000"/>
                  </a:outerShdw>
                </a:effectLst>
              </a:rPr>
              <a:t> No tienen paciencia para luchar arduamente junto a las masas, y solo desean ir a las grandes ciudades para comer y beber a sus anchas. Todas estas manifestaciones de la mentalidad de “insurrectos errantes” estorban enormemente el cumplimiento de las justas tareas del Ejército Rojo; por eso la eliminación de esta mentalidad....</a:t>
            </a: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Text Box 4"/>
          <p:cNvSpPr txBox="1">
            <a:spLocks noChangeArrowheads="1"/>
          </p:cNvSpPr>
          <p:nvPr/>
        </p:nvSpPr>
        <p:spPr bwMode="auto">
          <a:xfrm>
            <a:off x="611188" y="1052513"/>
            <a:ext cx="7993062"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 es un importante objetivo de la lucha ideológica dentro de la organización del Partido en el Ejército Rojo. Hay que comprender que en las condiciones actuales, ya es inadmisible actuar al estilo de los “insurrectos errantes” tipo Juang Chao y Li Chuang.</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0" name="Rectangle 4"/>
          <p:cNvSpPr>
            <a:spLocks noGrp="1" noChangeArrowheads="1"/>
          </p:cNvSpPr>
          <p:nvPr>
            <p:ph type="title"/>
          </p:nvPr>
        </p:nvSpPr>
        <p:spPr>
          <a:xfrm>
            <a:off x="468313" y="836613"/>
            <a:ext cx="8229600" cy="1143000"/>
          </a:xfrm>
        </p:spPr>
        <p:txBody>
          <a:bodyPr/>
          <a:lstStyle/>
          <a:p>
            <a:pPr eaLnBrk="1" hangingPunct="1">
              <a:defRPr/>
            </a:pPr>
            <a:r>
              <a:rPr lang="es-ES" b="1" smtClean="0"/>
              <a:t>Métodos de rectificación:</a:t>
            </a:r>
          </a:p>
        </p:txBody>
      </p:sp>
      <p:sp>
        <p:nvSpPr>
          <p:cNvPr id="214021" name="Text Box 5"/>
          <p:cNvSpPr txBox="1">
            <a:spLocks noChangeArrowheads="1"/>
          </p:cNvSpPr>
          <p:nvPr/>
        </p:nvSpPr>
        <p:spPr bwMode="auto">
          <a:xfrm>
            <a:off x="611188" y="2492375"/>
            <a:ext cx="7993062" cy="2838450"/>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Intensificar el trabajo de educación y criticar las ideas incorrectas para eliminar la mentalidad de “insurrectos errantes”.</a:t>
            </a: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Text Box 4"/>
          <p:cNvSpPr txBox="1">
            <a:spLocks noChangeArrowheads="1"/>
          </p:cNvSpPr>
          <p:nvPr/>
        </p:nvSpPr>
        <p:spPr bwMode="auto">
          <a:xfrm>
            <a:off x="684213" y="1773238"/>
            <a:ext cx="7775575" cy="3387725"/>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Intensificar, entre las unidades básicas del Ejército Rojo y entre los prisioneros recién incorporados, la labor educativa para combatir el espíritu de vagabundo.</a:t>
            </a: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Text Box 4"/>
          <p:cNvSpPr txBox="1">
            <a:spLocks noChangeArrowheads="1"/>
          </p:cNvSpPr>
          <p:nvPr/>
        </p:nvSpPr>
        <p:spPr bwMode="auto">
          <a:xfrm>
            <a:off x="755650" y="2060575"/>
            <a:ext cx="7775575" cy="283845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es-ES">
                <a:effectLst>
                  <a:outerShdw blurRad="38100" dist="38100" dir="2700000" algn="tl">
                    <a:srgbClr val="000000"/>
                  </a:outerShdw>
                </a:effectLst>
              </a:rPr>
              <a:t> Conseguir que activistas obreros y campesinos experimentados en la lucha se alisten en el Ejército Rojo, a fin de cambiar su composición.</a:t>
            </a: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Text Box 4"/>
          <p:cNvSpPr txBox="1">
            <a:spLocks noChangeArrowheads="1"/>
          </p:cNvSpPr>
          <p:nvPr/>
        </p:nvSpPr>
        <p:spPr bwMode="auto">
          <a:xfrm>
            <a:off x="827088" y="2060575"/>
            <a:ext cx="7704137" cy="2289175"/>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4"/>
              <a:defRPr/>
            </a:pPr>
            <a:r>
              <a:rPr lang="es-ES">
                <a:effectLst>
                  <a:outerShdw blurRad="38100" dist="38100" dir="2700000" algn="tl">
                    <a:srgbClr val="000000"/>
                  </a:outerShdw>
                </a:effectLst>
              </a:rPr>
              <a:t> Crear nuevas unidades del Ejército Rojo entre las masas de obreros y campesinos empeñadas en la lucha.</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0" name="Rectangle 4"/>
          <p:cNvSpPr>
            <a:spLocks noGrp="1" noChangeArrowheads="1"/>
          </p:cNvSpPr>
          <p:nvPr>
            <p:ph type="title"/>
          </p:nvPr>
        </p:nvSpPr>
        <p:spPr>
          <a:xfrm>
            <a:off x="539750" y="836613"/>
            <a:ext cx="8229600" cy="5099050"/>
          </a:xfrm>
        </p:spPr>
        <p:txBody>
          <a:bodyPr/>
          <a:lstStyle/>
          <a:p>
            <a:pPr eaLnBrk="1" hangingPunct="1">
              <a:defRPr/>
            </a:pPr>
            <a:r>
              <a:rPr lang="es-ES" sz="6000" b="1" smtClean="0"/>
              <a:t>Sobre las supervivencias del Putchismo</a:t>
            </a: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Text Box 4"/>
          <p:cNvSpPr txBox="1">
            <a:spLocks noChangeArrowheads="1"/>
          </p:cNvSpPr>
          <p:nvPr/>
        </p:nvSpPr>
        <p:spPr bwMode="auto">
          <a:xfrm>
            <a:off x="755650" y="981075"/>
            <a:ext cx="7775575"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la organización del Partido en el Ejército Rojo ya se ha combatido el putchismo, pero insuficientemente.</a:t>
            </a:r>
          </a:p>
          <a:p>
            <a:pPr>
              <a:spcBef>
                <a:spcPct val="50000"/>
              </a:spcBef>
              <a:defRPr/>
            </a:pPr>
            <a:r>
              <a:rPr lang="es-ES">
                <a:effectLst>
                  <a:outerShdw blurRad="38100" dist="38100" dir="2700000" algn="tl">
                    <a:srgbClr val="000000"/>
                  </a:outerShdw>
                </a:effectLst>
              </a:rPr>
              <a:t>Por consiguiente, existen todavía vestigios de putchismo en el Ejército Rojo.</a:t>
            </a:r>
          </a:p>
          <a:p>
            <a:pPr>
              <a:spcBef>
                <a:spcPct val="50000"/>
              </a:spcBef>
              <a:defRPr/>
            </a:pPr>
            <a:r>
              <a:rPr lang="es-ES">
                <a:effectLst>
                  <a:outerShdw blurRad="38100" dist="38100" dir="2700000" algn="tl">
                    <a:srgbClr val="000000"/>
                  </a:outerShdw>
                </a:effectLst>
              </a:rPr>
              <a:t>Sus manifestaciones son:</a:t>
            </a: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Text Box 4"/>
          <p:cNvSpPr txBox="1">
            <a:spLocks noChangeArrowheads="1"/>
          </p:cNvSpPr>
          <p:nvPr/>
        </p:nvSpPr>
        <p:spPr bwMode="auto">
          <a:xfrm>
            <a:off x="611188" y="692150"/>
            <a:ext cx="7993062" cy="5584825"/>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La actuación a ciegas, sin tener en cuenta las condiciones subjetivas y objetivas.</a:t>
            </a:r>
          </a:p>
          <a:p>
            <a:pPr marL="342900" indent="-342900">
              <a:spcBef>
                <a:spcPct val="50000"/>
              </a:spcBef>
              <a:buFontTx/>
              <a:buAutoNum type="arabicPeriod"/>
              <a:defRPr/>
            </a:pPr>
            <a:r>
              <a:rPr lang="es-ES">
                <a:effectLst>
                  <a:outerShdw blurRad="38100" dist="38100" dir="2700000" algn="tl">
                    <a:srgbClr val="000000"/>
                  </a:outerShdw>
                </a:effectLst>
              </a:rPr>
              <a:t> La aplicación incompleta e irresoluta de nuestra política para las ciudades.</a:t>
            </a:r>
          </a:p>
          <a:p>
            <a:pPr marL="342900" indent="-342900">
              <a:spcBef>
                <a:spcPct val="50000"/>
              </a:spcBef>
              <a:buFontTx/>
              <a:buAutoNum type="arabicPeriod"/>
              <a:defRPr/>
            </a:pPr>
            <a:r>
              <a:rPr lang="es-ES">
                <a:effectLst>
                  <a:outerShdw blurRad="38100" dist="38100" dir="2700000" algn="tl">
                    <a:srgbClr val="000000"/>
                  </a:outerShdw>
                </a:effectLst>
              </a:rPr>
              <a:t> El relajamiento de la disciplina militar, especialmente en momentos de derrota.</a:t>
            </a: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6" name="Text Box 4"/>
          <p:cNvSpPr txBox="1">
            <a:spLocks noChangeArrowheads="1"/>
          </p:cNvSpPr>
          <p:nvPr/>
        </p:nvSpPr>
        <p:spPr bwMode="auto">
          <a:xfrm>
            <a:off x="684213" y="1341438"/>
            <a:ext cx="7775575" cy="4211637"/>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4"/>
              <a:defRPr/>
            </a:pPr>
            <a:r>
              <a:rPr lang="es-ES">
                <a:effectLst>
                  <a:outerShdw blurRad="38100" dist="38100" dir="2700000" algn="tl">
                    <a:srgbClr val="000000"/>
                  </a:outerShdw>
                </a:effectLst>
              </a:rPr>
              <a:t> El incendio de casas, que algunas unidades todavía cometen.</a:t>
            </a:r>
          </a:p>
          <a:p>
            <a:pPr marL="342900" indent="-342900">
              <a:spcBef>
                <a:spcPct val="50000"/>
              </a:spcBef>
              <a:buFontTx/>
              <a:buAutoNum type="arabicPeriod" startAt="4"/>
              <a:defRPr/>
            </a:pPr>
            <a:r>
              <a:rPr lang="es-ES">
                <a:effectLst>
                  <a:outerShdw blurRad="38100" dist="38100" dir="2700000" algn="tl">
                    <a:srgbClr val="000000"/>
                  </a:outerShdw>
                </a:effectLst>
              </a:rPr>
              <a:t> El fusilamiento de desertores y la aplicación de castigos corporales, prácticas de carácter putchista.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971550" y="1125538"/>
            <a:ext cx="7345363" cy="476091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Hizo una buena sugerencia, beneficiosa para el pueblo, y la hemos adoptado.</a:t>
            </a:r>
          </a:p>
          <a:p>
            <a:pPr>
              <a:spcBef>
                <a:spcPct val="50000"/>
              </a:spcBef>
              <a:defRPr/>
            </a:pPr>
            <a:r>
              <a:rPr lang="es-ES">
                <a:effectLst>
                  <a:outerShdw blurRad="38100" dist="38100" dir="2700000" algn="tl">
                    <a:srgbClr val="000000"/>
                  </a:outerShdw>
                </a:effectLst>
              </a:rPr>
              <a:t>Si, en aras de los intereses del pueblo, persistimos en lo que es justo y corregimos lo que haya de erróneo, nuestros destacamentos prosperarán.</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Text Box 4"/>
          <p:cNvSpPr txBox="1">
            <a:spLocks noChangeArrowheads="1"/>
          </p:cNvSpPr>
          <p:nvPr/>
        </p:nvSpPr>
        <p:spPr bwMode="auto">
          <a:xfrm>
            <a:off x="755650" y="2133600"/>
            <a:ext cx="7775575" cy="22891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putchismo es, por su origen social, una combinación de la ideología lumpemproletaria y la pequeñoburguesa.</a:t>
            </a: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Rectangle 4"/>
          <p:cNvSpPr>
            <a:spLocks noGrp="1" noChangeArrowheads="1"/>
          </p:cNvSpPr>
          <p:nvPr>
            <p:ph type="title"/>
          </p:nvPr>
        </p:nvSpPr>
        <p:spPr>
          <a:xfrm>
            <a:off x="468313" y="692150"/>
            <a:ext cx="8229600" cy="1143000"/>
          </a:xfrm>
        </p:spPr>
        <p:txBody>
          <a:bodyPr/>
          <a:lstStyle/>
          <a:p>
            <a:pPr eaLnBrk="1" hangingPunct="1">
              <a:defRPr/>
            </a:pPr>
            <a:r>
              <a:rPr lang="es-ES" b="1" smtClean="0"/>
              <a:t>Métodos de rectificación:</a:t>
            </a:r>
          </a:p>
        </p:txBody>
      </p:sp>
      <p:sp>
        <p:nvSpPr>
          <p:cNvPr id="225285" name="Text Box 5"/>
          <p:cNvSpPr txBox="1">
            <a:spLocks noChangeArrowheads="1"/>
          </p:cNvSpPr>
          <p:nvPr/>
        </p:nvSpPr>
        <p:spPr bwMode="auto">
          <a:xfrm>
            <a:off x="611188" y="2205038"/>
            <a:ext cx="7993062" cy="3662362"/>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Eliminar ideológicamente el putchismo.</a:t>
            </a:r>
          </a:p>
          <a:p>
            <a:pPr marL="342900" indent="-342900">
              <a:spcBef>
                <a:spcPct val="50000"/>
              </a:spcBef>
              <a:buFontTx/>
              <a:buAutoNum type="arabicPeriod"/>
              <a:defRPr/>
            </a:pPr>
            <a:r>
              <a:rPr lang="es-ES">
                <a:effectLst>
                  <a:outerShdw blurRad="38100" dist="38100" dir="2700000" algn="tl">
                    <a:srgbClr val="000000"/>
                  </a:outerShdw>
                </a:effectLst>
              </a:rPr>
              <a:t> Corregir el comportamiento putchista mediante la adopción de reglamentos y medidas políticas apropiados.</a:t>
            </a: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Grp="1" noChangeArrowheads="1"/>
          </p:cNvSpPr>
          <p:nvPr>
            <p:ph type="ctrTitle"/>
          </p:nvPr>
        </p:nvSpPr>
        <p:spPr>
          <a:xfrm>
            <a:off x="685800" y="981075"/>
            <a:ext cx="7772400" cy="2808288"/>
          </a:xfrm>
        </p:spPr>
        <p:txBody>
          <a:bodyPr/>
          <a:lstStyle/>
          <a:p>
            <a:pPr eaLnBrk="1" hangingPunct="1">
              <a:defRPr/>
            </a:pPr>
            <a:r>
              <a:rPr lang="es-ES" sz="7200" b="1" smtClean="0"/>
              <a:t>Contra el Liberalismo</a:t>
            </a:r>
          </a:p>
        </p:txBody>
      </p:sp>
      <p:sp>
        <p:nvSpPr>
          <p:cNvPr id="227333" name="Rectangle 5"/>
          <p:cNvSpPr>
            <a:spLocks noGrp="1" noChangeArrowheads="1"/>
          </p:cNvSpPr>
          <p:nvPr>
            <p:ph type="subTitle" idx="1"/>
          </p:nvPr>
        </p:nvSpPr>
        <p:spPr>
          <a:xfrm>
            <a:off x="1371600" y="3886200"/>
            <a:ext cx="6400800" cy="766763"/>
          </a:xfrm>
        </p:spPr>
        <p:txBody>
          <a:bodyPr/>
          <a:lstStyle/>
          <a:p>
            <a:pPr eaLnBrk="1" hangingPunct="1">
              <a:defRPr/>
            </a:pPr>
            <a:r>
              <a:rPr lang="es-ES" smtClean="0"/>
              <a:t>7 de septiembre de 1957</a:t>
            </a: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Text Box 4"/>
          <p:cNvSpPr txBox="1">
            <a:spLocks noChangeArrowheads="1"/>
          </p:cNvSpPr>
          <p:nvPr/>
        </p:nvSpPr>
        <p:spPr bwMode="auto">
          <a:xfrm>
            <a:off x="684213" y="908050"/>
            <a:ext cx="7775575"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Estamos por la lucha ideológica activa, pues ella es el arma con que se logra la unidad interna del Partido y demás colectividades revolucionarias en beneficio del combate.</a:t>
            </a:r>
          </a:p>
          <a:p>
            <a:pPr>
              <a:spcBef>
                <a:spcPct val="50000"/>
              </a:spcBef>
              <a:defRPr/>
            </a:pPr>
            <a:r>
              <a:rPr lang="es-ES">
                <a:effectLst>
                  <a:outerShdw blurRad="38100" dist="38100" dir="2700000" algn="tl">
                    <a:srgbClr val="000000"/>
                  </a:outerShdw>
                </a:effectLst>
              </a:rPr>
              <a:t>Todos los comunistas y revolucionarios deben empuñar esta arma.</a:t>
            </a: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Text Box 4"/>
          <p:cNvSpPr txBox="1">
            <a:spLocks noChangeArrowheads="1"/>
          </p:cNvSpPr>
          <p:nvPr/>
        </p:nvSpPr>
        <p:spPr bwMode="auto">
          <a:xfrm>
            <a:off x="755650" y="1052513"/>
            <a:ext cx="7704138"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Pero el liberalismo rechaza la lucha ideológica y propugna una paz sin principios, dando origen a un estilo decadente y vulgar, que conduce a la degeneración política a algunas organizaciones y miembros del partido y demás colectividades revolucionarias.</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Text Box 4"/>
          <p:cNvSpPr txBox="1">
            <a:spLocks noChangeArrowheads="1"/>
          </p:cNvSpPr>
          <p:nvPr/>
        </p:nvSpPr>
        <p:spPr bwMode="auto">
          <a:xfrm>
            <a:off x="395288" y="765175"/>
            <a:ext cx="8424862" cy="5334000"/>
          </a:xfrm>
          <a:prstGeom prst="rect">
            <a:avLst/>
          </a:prstGeom>
          <a:noFill/>
          <a:ln w="9525">
            <a:noFill/>
            <a:miter lim="800000"/>
            <a:headEnd/>
            <a:tailEnd/>
          </a:ln>
          <a:effectLst/>
        </p:spPr>
        <p:txBody>
          <a:bodyPr>
            <a:spAutoFit/>
          </a:bodyPr>
          <a:lstStyle/>
          <a:p>
            <a:pPr>
              <a:spcBef>
                <a:spcPct val="50000"/>
              </a:spcBef>
              <a:defRPr/>
            </a:pPr>
            <a:r>
              <a:rPr lang="es-ES">
                <a:solidFill>
                  <a:schemeClr val="hlink"/>
                </a:solidFill>
                <a:effectLst>
                  <a:outerShdw blurRad="38100" dist="38100" dir="2700000" algn="tl">
                    <a:srgbClr val="000000"/>
                  </a:outerShdw>
                </a:effectLst>
              </a:rPr>
              <a:t>El liberalismo se manifiesta en diferentes formas:</a:t>
            </a:r>
          </a:p>
          <a:p>
            <a:pPr>
              <a:spcBef>
                <a:spcPct val="50000"/>
              </a:spcBef>
              <a:defRPr/>
            </a:pPr>
            <a:r>
              <a:rPr lang="es-ES" sz="3200">
                <a:effectLst>
                  <a:outerShdw blurRad="38100" dist="38100" dir="2700000" algn="tl">
                    <a:srgbClr val="000000"/>
                  </a:outerShdw>
                </a:effectLst>
              </a:rPr>
              <a:t>A sabiendas de que una persona está en un error, no sostener una discusión de principio con ella y dejar pasar las cosas para preservar la paz y la amistad, porque se trata de un conocido, paisano, condiscípulo, amigo intimo, ser querido, viejo colega o viejo subordinado.</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Text Box 4"/>
          <p:cNvSpPr txBox="1">
            <a:spLocks noChangeArrowheads="1"/>
          </p:cNvSpPr>
          <p:nvPr/>
        </p:nvSpPr>
        <p:spPr bwMode="auto">
          <a:xfrm>
            <a:off x="611188" y="836613"/>
            <a:ext cx="7993062"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O bien, buscando mantenerse en buenos términos con esa persona, rozar apenas el asunto en lugar de ir hasta el fondo.</a:t>
            </a:r>
          </a:p>
          <a:p>
            <a:pPr>
              <a:spcBef>
                <a:spcPct val="50000"/>
              </a:spcBef>
              <a:defRPr/>
            </a:pPr>
            <a:r>
              <a:rPr lang="es-ES">
                <a:effectLst>
                  <a:outerShdw blurRad="38100" dist="38100" dir="2700000" algn="tl">
                    <a:srgbClr val="000000"/>
                  </a:outerShdw>
                </a:effectLst>
              </a:rPr>
              <a:t>Así, tanto la colectividad como el individuo resultan perjudicados.</a:t>
            </a:r>
          </a:p>
          <a:p>
            <a:pPr>
              <a:spcBef>
                <a:spcPct val="50000"/>
              </a:spcBef>
              <a:defRPr/>
            </a:pPr>
            <a:r>
              <a:rPr lang="es-ES">
                <a:effectLst>
                  <a:outerShdw blurRad="38100" dist="38100" dir="2700000" algn="tl">
                    <a:srgbClr val="000000"/>
                  </a:outerShdw>
                </a:effectLst>
              </a:rPr>
              <a:t>Este es el primer tipo de liberalismo.</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6" name="Text Box 4"/>
          <p:cNvSpPr txBox="1">
            <a:spLocks noChangeArrowheads="1"/>
          </p:cNvSpPr>
          <p:nvPr/>
        </p:nvSpPr>
        <p:spPr bwMode="auto">
          <a:xfrm>
            <a:off x="684213" y="908050"/>
            <a:ext cx="7848600"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Hacer críticas irresponsables en privado en vez de plantear activamente sugerencias a la organización.</a:t>
            </a:r>
          </a:p>
          <a:p>
            <a:pPr>
              <a:spcBef>
                <a:spcPct val="50000"/>
              </a:spcBef>
              <a:defRPr/>
            </a:pPr>
            <a:r>
              <a:rPr lang="es-ES">
                <a:effectLst>
                  <a:outerShdw blurRad="38100" dist="38100" dir="2700000" algn="tl">
                    <a:srgbClr val="000000"/>
                  </a:outerShdw>
                </a:effectLst>
              </a:rPr>
              <a:t>No decir nada a los demás en su presencia, sino andar con chismes a sus espaldas; o callarse en las reuniones, pero murmurar después.</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Text Box 4"/>
          <p:cNvSpPr txBox="1">
            <a:spLocks noChangeArrowheads="1"/>
          </p:cNvSpPr>
          <p:nvPr/>
        </p:nvSpPr>
        <p:spPr bwMode="auto">
          <a:xfrm>
            <a:off x="900113" y="1773238"/>
            <a:ext cx="7561262" cy="311308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No considerar para nada los principios de la vida colectiva, sino dejarse llevar por las inclinaciones personales.</a:t>
            </a:r>
          </a:p>
          <a:p>
            <a:pPr>
              <a:spcBef>
                <a:spcPct val="50000"/>
              </a:spcBef>
              <a:defRPr/>
            </a:pPr>
            <a:r>
              <a:rPr lang="es-ES">
                <a:effectLst>
                  <a:outerShdw blurRad="38100" dist="38100" dir="2700000" algn="tl">
                    <a:srgbClr val="000000"/>
                  </a:outerShdw>
                </a:effectLst>
              </a:rPr>
              <a:t>Este es el segundo tipo.</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4" name="Text Box 4"/>
          <p:cNvSpPr txBox="1">
            <a:spLocks noChangeArrowheads="1"/>
          </p:cNvSpPr>
          <p:nvPr/>
        </p:nvSpPr>
        <p:spPr bwMode="auto">
          <a:xfrm>
            <a:off x="684213" y="908050"/>
            <a:ext cx="7848600"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Dejar pasar cuanto no le afecte a uno personalmente; decir lo menos posible aunque se tenga perfecta conciencia de que algo es incorrecto; ser hábil en mantenerse al cubierto y preocuparse únicamente de evitar reproches.</a:t>
            </a:r>
          </a:p>
          <a:p>
            <a:pPr>
              <a:spcBef>
                <a:spcPct val="50000"/>
              </a:spcBef>
              <a:defRPr/>
            </a:pPr>
            <a:r>
              <a:rPr lang="es-ES">
                <a:effectLst>
                  <a:outerShdw blurRad="38100" dist="38100" dir="2700000" algn="tl">
                    <a:srgbClr val="000000"/>
                  </a:outerShdw>
                </a:effectLst>
              </a:rPr>
              <a:t>Este es el tercer tipo.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755650" y="1341438"/>
            <a:ext cx="7704138" cy="421163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Venimos de todos los rincones del país y nos une un objetivo revolucionario común.</a:t>
            </a:r>
          </a:p>
          <a:p>
            <a:pPr>
              <a:spcBef>
                <a:spcPct val="50000"/>
              </a:spcBef>
              <a:defRPr/>
            </a:pPr>
            <a:r>
              <a:rPr lang="es-ES">
                <a:effectLst>
                  <a:outerShdw blurRad="38100" dist="38100" dir="2700000" algn="tl">
                    <a:srgbClr val="000000"/>
                  </a:outerShdw>
                </a:effectLst>
              </a:rPr>
              <a:t>Necesitamos que la inmensa mayoría del pueblo marche junto con nosotros por el camino hacia este objetivo.</a:t>
            </a: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Text Box 4"/>
          <p:cNvSpPr txBox="1">
            <a:spLocks noChangeArrowheads="1"/>
          </p:cNvSpPr>
          <p:nvPr/>
        </p:nvSpPr>
        <p:spPr bwMode="auto">
          <a:xfrm>
            <a:off x="755650" y="1557338"/>
            <a:ext cx="7775575" cy="421163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Desobedecer las órdenes y colocar las opiniones personales en primer lugar; exigir consideraciones especiales de la organización, pero rechazar su disciplina.</a:t>
            </a:r>
          </a:p>
          <a:p>
            <a:pPr>
              <a:spcBef>
                <a:spcPct val="50000"/>
              </a:spcBef>
              <a:defRPr/>
            </a:pPr>
            <a:r>
              <a:rPr lang="es-ES">
                <a:effectLst>
                  <a:outerShdw blurRad="38100" dist="38100" dir="2700000" algn="tl">
                    <a:srgbClr val="000000"/>
                  </a:outerShdw>
                </a:effectLst>
              </a:rPr>
              <a:t>Este es el cuarto tipo.</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Text Box 4"/>
          <p:cNvSpPr txBox="1">
            <a:spLocks noChangeArrowheads="1"/>
          </p:cNvSpPr>
          <p:nvPr/>
        </p:nvSpPr>
        <p:spPr bwMode="auto">
          <a:xfrm>
            <a:off x="900113" y="549275"/>
            <a:ext cx="7704137"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Entregarse a ataques personales, armar líos, desahogar rencores personales o buscar venganza, en vez de debatir los puntos de vista erróneos y luchar contra ellos en bien de la unidad, el progreso y el buen cumplimiento del trabajo.</a:t>
            </a:r>
          </a:p>
          <a:p>
            <a:pPr>
              <a:spcBef>
                <a:spcPct val="50000"/>
              </a:spcBef>
              <a:defRPr/>
            </a:pPr>
            <a:r>
              <a:rPr lang="es-ES">
                <a:effectLst>
                  <a:outerShdw blurRad="38100" dist="38100" dir="2700000" algn="tl">
                    <a:srgbClr val="000000"/>
                  </a:outerShdw>
                </a:effectLst>
              </a:rPr>
              <a:t>Este es el quinto tipo</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6" name="Text Box 4"/>
          <p:cNvSpPr txBox="1">
            <a:spLocks noChangeArrowheads="1"/>
          </p:cNvSpPr>
          <p:nvPr/>
        </p:nvSpPr>
        <p:spPr bwMode="auto">
          <a:xfrm>
            <a:off x="755650" y="981075"/>
            <a:ext cx="7704138" cy="476091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Escuchar opiniones incorrectas y no refutarlas, e incluso escuchar expresiones contrarrevolucionarias y no informar sobre ellas, tomándolas tranquilamente como si nada hubiera pasado.</a:t>
            </a:r>
          </a:p>
          <a:p>
            <a:pPr>
              <a:spcBef>
                <a:spcPct val="50000"/>
              </a:spcBef>
              <a:defRPr/>
            </a:pPr>
            <a:r>
              <a:rPr lang="es-ES">
                <a:effectLst>
                  <a:outerShdw blurRad="38100" dist="38100" dir="2700000" algn="tl">
                    <a:srgbClr val="000000"/>
                  </a:outerShdw>
                </a:effectLst>
              </a:rPr>
              <a:t>Este es el sexto tipo.</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20" name="Text Box 4"/>
          <p:cNvSpPr txBox="1">
            <a:spLocks noChangeArrowheads="1"/>
          </p:cNvSpPr>
          <p:nvPr/>
        </p:nvSpPr>
        <p:spPr bwMode="auto">
          <a:xfrm>
            <a:off x="395288" y="908050"/>
            <a:ext cx="8497887" cy="5210175"/>
          </a:xfrm>
          <a:prstGeom prst="rect">
            <a:avLst/>
          </a:prstGeom>
          <a:noFill/>
          <a:ln w="9525">
            <a:noFill/>
            <a:miter lim="800000"/>
            <a:headEnd/>
            <a:tailEnd/>
          </a:ln>
          <a:effectLst/>
        </p:spPr>
        <p:txBody>
          <a:bodyPr>
            <a:spAutoFit/>
          </a:bodyPr>
          <a:lstStyle/>
          <a:p>
            <a:pPr>
              <a:spcBef>
                <a:spcPct val="50000"/>
              </a:spcBef>
              <a:defRPr/>
            </a:pPr>
            <a:r>
              <a:rPr lang="es-ES" sz="3200">
                <a:effectLst>
                  <a:outerShdw blurRad="38100" dist="38100" dir="2700000" algn="tl">
                    <a:srgbClr val="000000"/>
                  </a:outerShdw>
                </a:effectLst>
              </a:rPr>
              <a:t>Al hallarse entre las masas, no hacer propaganda ni agitación, no hablar en sus reuniones, no investigar ni hacerles preguntas, sino permanecer indiferentes a ellas, sin mostrar la menor preocupación por su bienestar, olvidando que se es comunista y comportándose como una persona cualquiera.</a:t>
            </a:r>
          </a:p>
          <a:p>
            <a:pPr>
              <a:spcBef>
                <a:spcPct val="50000"/>
              </a:spcBef>
              <a:defRPr/>
            </a:pPr>
            <a:r>
              <a:rPr lang="es-ES" sz="3200">
                <a:effectLst>
                  <a:outerShdw blurRad="38100" dist="38100" dir="2700000" algn="tl">
                    <a:srgbClr val="000000"/>
                  </a:outerShdw>
                </a:effectLst>
              </a:rPr>
              <a:t>Este es el séptimo tipo.</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Text Box 4"/>
          <p:cNvSpPr txBox="1">
            <a:spLocks noChangeArrowheads="1"/>
          </p:cNvSpPr>
          <p:nvPr/>
        </p:nvSpPr>
        <p:spPr bwMode="auto">
          <a:xfrm>
            <a:off x="611188" y="1628775"/>
            <a:ext cx="7993062" cy="36623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No indignarse al ver que alguien perjudica los intereses de las masas, ni disuadirlo, ni impedir su acción, ni razonar con él, sino dejarle hacer.</a:t>
            </a:r>
          </a:p>
          <a:p>
            <a:pPr>
              <a:spcBef>
                <a:spcPct val="50000"/>
              </a:spcBef>
              <a:defRPr/>
            </a:pPr>
            <a:r>
              <a:rPr lang="es-ES">
                <a:effectLst>
                  <a:outerShdw blurRad="38100" dist="38100" dir="2700000" algn="tl">
                    <a:srgbClr val="000000"/>
                  </a:outerShdw>
                </a:effectLst>
              </a:rPr>
              <a:t>Este es el octavo tipo.</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8" name="Text Box 4"/>
          <p:cNvSpPr txBox="1">
            <a:spLocks noChangeArrowheads="1"/>
          </p:cNvSpPr>
          <p:nvPr/>
        </p:nvSpPr>
        <p:spPr bwMode="auto">
          <a:xfrm>
            <a:off x="684213" y="1341438"/>
            <a:ext cx="7848600" cy="421163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Trabajar descuidadamente, sin plan ni orientación definidos; cumplir sólo con las formalidades y pasar los días vegetando: “mientras sea monje, tocaré la campana”.</a:t>
            </a:r>
          </a:p>
          <a:p>
            <a:pPr>
              <a:spcBef>
                <a:spcPct val="50000"/>
              </a:spcBef>
              <a:defRPr/>
            </a:pPr>
            <a:r>
              <a:rPr lang="es-ES">
                <a:effectLst>
                  <a:outerShdw blurRad="38100" dist="38100" dir="2700000" algn="tl">
                    <a:srgbClr val="000000"/>
                  </a:outerShdw>
                </a:effectLst>
              </a:rPr>
              <a:t>Este es el noveno tipo.</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Text Box 4"/>
          <p:cNvSpPr txBox="1">
            <a:spLocks noChangeArrowheads="1"/>
          </p:cNvSpPr>
          <p:nvPr/>
        </p:nvSpPr>
        <p:spPr bwMode="auto">
          <a:xfrm>
            <a:off x="827088" y="981075"/>
            <a:ext cx="7704137" cy="476091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Considerar que se ha rendido grandes servicios a la revolución y darse aires de veterano; desdeñar las tareas pequeñas pero no estar a la altura de las grandes; ser negligente en el trabajo y flojo en el estudio.</a:t>
            </a:r>
          </a:p>
          <a:p>
            <a:pPr>
              <a:spcBef>
                <a:spcPct val="50000"/>
              </a:spcBef>
              <a:defRPr/>
            </a:pPr>
            <a:r>
              <a:rPr lang="es-ES">
                <a:effectLst>
                  <a:outerShdw blurRad="38100" dist="38100" dir="2700000" algn="tl">
                    <a:srgbClr val="000000"/>
                  </a:outerShdw>
                </a:effectLst>
              </a:rPr>
              <a:t>Este es el décimo tipo.</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6" name="Text Box 4"/>
          <p:cNvSpPr txBox="1">
            <a:spLocks noChangeArrowheads="1"/>
          </p:cNvSpPr>
          <p:nvPr/>
        </p:nvSpPr>
        <p:spPr bwMode="auto">
          <a:xfrm>
            <a:off x="827088" y="1628775"/>
            <a:ext cx="7704137" cy="36623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Tener conciencia de los propios errores pero no intentar corregirlos, tomando una actitud liberal para consigo mismo.</a:t>
            </a:r>
          </a:p>
          <a:p>
            <a:pPr>
              <a:spcBef>
                <a:spcPct val="50000"/>
              </a:spcBef>
              <a:defRPr/>
            </a:pPr>
            <a:r>
              <a:rPr lang="es-ES">
                <a:effectLst>
                  <a:outerShdw blurRad="38100" dist="38100" dir="2700000" algn="tl">
                    <a:srgbClr val="000000"/>
                  </a:outerShdw>
                </a:effectLst>
              </a:rPr>
              <a:t>Este es el undécimo tipo.</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0" name="Text Box 4"/>
          <p:cNvSpPr txBox="1">
            <a:spLocks noChangeArrowheads="1"/>
          </p:cNvSpPr>
          <p:nvPr/>
        </p:nvSpPr>
        <p:spPr bwMode="auto">
          <a:xfrm>
            <a:off x="468313" y="981075"/>
            <a:ext cx="8280400"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Podrían citarse otros tipos más, pero los once descritos son los principales.</a:t>
            </a:r>
          </a:p>
          <a:p>
            <a:pPr>
              <a:spcBef>
                <a:spcPct val="50000"/>
              </a:spcBef>
              <a:defRPr/>
            </a:pPr>
            <a:r>
              <a:rPr lang="es-ES">
                <a:effectLst>
                  <a:outerShdw blurRad="38100" dist="38100" dir="2700000" algn="tl">
                    <a:srgbClr val="000000"/>
                  </a:outerShdw>
                </a:effectLst>
              </a:rPr>
              <a:t>Todas éstas son manifestaciones de liberalismo.</a:t>
            </a:r>
          </a:p>
          <a:p>
            <a:pPr>
              <a:spcBef>
                <a:spcPct val="50000"/>
              </a:spcBef>
              <a:defRPr/>
            </a:pPr>
            <a:r>
              <a:rPr lang="es-ES">
                <a:effectLst>
                  <a:outerShdw blurRad="38100" dist="38100" dir="2700000" algn="tl">
                    <a:srgbClr val="000000"/>
                  </a:outerShdw>
                </a:effectLst>
              </a:rPr>
              <a:t>En una colectividad revolucionaria, el liberalismo es extremadamente perjudicial.</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4" name="Text Box 4"/>
          <p:cNvSpPr txBox="1">
            <a:spLocks noChangeArrowheads="1"/>
          </p:cNvSpPr>
          <p:nvPr/>
        </p:nvSpPr>
        <p:spPr bwMode="auto">
          <a:xfrm>
            <a:off x="539750" y="692150"/>
            <a:ext cx="8208963"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 una especie de corrosivo, que deshace la unidad, debilita la cohesión, causa apatía y crea disensiones. Priva a las filas revolucionarias de su organización compacta y de su estricta disciplina, impide la aplicación cabal de su política y aleja a las organizaciones del Partido de las masas que éste dirige.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Text Box 4"/>
          <p:cNvSpPr txBox="1">
            <a:spLocks noChangeArrowheads="1"/>
          </p:cNvSpPr>
          <p:nvPr/>
        </p:nvSpPr>
        <p:spPr bwMode="auto">
          <a:xfrm>
            <a:off x="468313" y="404813"/>
            <a:ext cx="8280400" cy="6037262"/>
          </a:xfrm>
          <a:prstGeom prst="rect">
            <a:avLst/>
          </a:prstGeom>
          <a:noFill/>
          <a:ln w="9525">
            <a:noFill/>
            <a:miter lim="800000"/>
            <a:headEnd/>
            <a:tailEnd/>
          </a:ln>
          <a:effectLst/>
        </p:spPr>
        <p:txBody>
          <a:bodyPr>
            <a:spAutoFit/>
          </a:bodyPr>
          <a:lstStyle/>
          <a:p>
            <a:pPr algn="ctr">
              <a:defRPr/>
            </a:pPr>
            <a:r>
              <a:rPr lang="es-ES" sz="2800">
                <a:solidFill>
                  <a:schemeClr val="hlink"/>
                </a:solidFill>
                <a:effectLst>
                  <a:outerShdw blurRad="38100" dist="38100" dir="2700000" algn="tl">
                    <a:srgbClr val="000000"/>
                  </a:outerShdw>
                </a:effectLst>
              </a:rPr>
              <a:t>Digitalizado</a:t>
            </a:r>
          </a:p>
          <a:p>
            <a:pPr algn="ctr">
              <a:defRPr/>
            </a:pPr>
            <a:r>
              <a:rPr lang="es-ES" sz="2800">
                <a:solidFill>
                  <a:schemeClr val="hlink"/>
                </a:solidFill>
                <a:effectLst>
                  <a:outerShdw blurRad="38100" dist="38100" dir="2700000" algn="tl">
                    <a:srgbClr val="000000"/>
                  </a:outerShdw>
                </a:effectLst>
              </a:rPr>
              <a:t>para todos los Camaradas</a:t>
            </a:r>
            <a:r>
              <a:rPr lang="es-ES" sz="2800">
                <a:effectLst>
                  <a:outerShdw blurRad="38100" dist="38100" dir="2700000" algn="tl">
                    <a:srgbClr val="000000"/>
                  </a:outerShdw>
                </a:effectLst>
              </a:rPr>
              <a:t> </a:t>
            </a:r>
            <a:endParaRPr lang="es-ES" sz="2800">
              <a:solidFill>
                <a:schemeClr val="hlink"/>
              </a:solidFill>
              <a:effectLst>
                <a:outerShdw blurRad="38100" dist="38100" dir="2700000" algn="tl">
                  <a:srgbClr val="000000"/>
                </a:outerShdw>
              </a:effectLst>
            </a:endParaRPr>
          </a:p>
          <a:p>
            <a:pPr algn="ctr">
              <a:defRPr/>
            </a:pPr>
            <a:r>
              <a:rPr lang="es-ES" sz="2800">
                <a:solidFill>
                  <a:schemeClr val="hlink"/>
                </a:solidFill>
                <a:effectLst>
                  <a:outerShdw blurRad="38100" dist="38100" dir="2700000" algn="tl">
                    <a:srgbClr val="000000"/>
                  </a:outerShdw>
                </a:effectLst>
              </a:rPr>
              <a:t>de la República Bolivariana de Venezuela</a:t>
            </a:r>
          </a:p>
          <a:p>
            <a:pPr algn="ctr">
              <a:defRPr/>
            </a:pPr>
            <a:r>
              <a:rPr lang="es-ES" sz="2800">
                <a:solidFill>
                  <a:schemeClr val="hlink"/>
                </a:solidFill>
                <a:effectLst>
                  <a:outerShdw blurRad="38100" dist="38100" dir="2700000" algn="tl">
                    <a:srgbClr val="000000"/>
                  </a:outerShdw>
                </a:effectLst>
              </a:rPr>
              <a:t>y a todos los Revolucionarios del Mundo</a:t>
            </a:r>
          </a:p>
          <a:p>
            <a:pPr algn="ctr">
              <a:defRPr/>
            </a:pPr>
            <a:r>
              <a:rPr lang="es-ES" sz="2800">
                <a:solidFill>
                  <a:schemeClr val="hlink"/>
                </a:solidFill>
                <a:effectLst>
                  <a:outerShdw blurRad="38100" dist="38100" dir="2700000" algn="tl">
                    <a:srgbClr val="000000"/>
                  </a:outerShdw>
                </a:effectLst>
              </a:rPr>
              <a:t>En apoyo a la</a:t>
            </a:r>
          </a:p>
          <a:p>
            <a:pPr algn="ctr">
              <a:defRPr/>
            </a:pPr>
            <a:r>
              <a:rPr lang="es-ES" sz="4000">
                <a:solidFill>
                  <a:srgbClr val="FF0000"/>
                </a:solidFill>
                <a:effectLst>
                  <a:outerShdw blurRad="38100" dist="38100" dir="2700000" algn="tl">
                    <a:srgbClr val="000000"/>
                  </a:outerShdw>
                </a:effectLst>
              </a:rPr>
              <a:t>Revolución Bolivariana</a:t>
            </a:r>
          </a:p>
          <a:p>
            <a:pPr algn="ctr">
              <a:defRPr/>
            </a:pPr>
            <a:r>
              <a:rPr lang="es-ES" sz="4000">
                <a:solidFill>
                  <a:srgbClr val="FF0000"/>
                </a:solidFill>
                <a:effectLst>
                  <a:outerShdw blurRad="38100" dist="38100" dir="2700000" algn="tl">
                    <a:srgbClr val="000000"/>
                  </a:outerShdw>
                </a:effectLst>
              </a:rPr>
              <a:t>Socialista</a:t>
            </a:r>
          </a:p>
          <a:p>
            <a:pPr algn="ctr">
              <a:defRPr/>
            </a:pPr>
            <a:r>
              <a:rPr lang="es-ES" sz="2800">
                <a:solidFill>
                  <a:schemeClr val="hlink"/>
                </a:solidFill>
                <a:effectLst>
                  <a:outerShdw blurRad="38100" dist="38100" dir="2700000" algn="tl">
                    <a:srgbClr val="000000"/>
                  </a:outerShdw>
                </a:effectLst>
              </a:rPr>
              <a:t>y al Comandante</a:t>
            </a:r>
          </a:p>
          <a:p>
            <a:pPr algn="ctr">
              <a:defRPr/>
            </a:pPr>
            <a:r>
              <a:rPr lang="es-ES" sz="5400">
                <a:effectLst>
                  <a:outerShdw blurRad="38100" dist="38100" dir="2700000" algn="tl">
                    <a:srgbClr val="000000"/>
                  </a:outerShdw>
                </a:effectLst>
              </a:rPr>
              <a:t>Hugo Chávez Frías</a:t>
            </a:r>
          </a:p>
          <a:p>
            <a:pPr algn="ctr">
              <a:defRPr/>
            </a:pPr>
            <a:r>
              <a:rPr lang="es-ES" sz="1800">
                <a:solidFill>
                  <a:schemeClr val="hlink"/>
                </a:solidFill>
                <a:effectLst>
                  <a:outerShdw blurRad="38100" dist="38100" dir="2700000" algn="tl">
                    <a:srgbClr val="000000"/>
                  </a:outerShdw>
                </a:effectLst>
              </a:rPr>
              <a:t>PRESIDENTE DE LA REPÚBLICA BOLIVARIANA DE VENEZUELA</a:t>
            </a:r>
          </a:p>
          <a:p>
            <a:pPr algn="ctr">
              <a:defRPr/>
            </a:pPr>
            <a:endParaRPr lang="es-ES" sz="1800">
              <a:solidFill>
                <a:schemeClr val="hlink"/>
              </a:solidFill>
              <a:effectLst>
                <a:outerShdw blurRad="38100" dist="38100" dir="2700000" algn="tl">
                  <a:srgbClr val="000000"/>
                </a:outerShdw>
              </a:effectLst>
            </a:endParaRPr>
          </a:p>
          <a:p>
            <a:pPr algn="ctr">
              <a:defRPr/>
            </a:pPr>
            <a:endParaRPr lang="es-ES" sz="1800">
              <a:solidFill>
                <a:schemeClr val="hlink"/>
              </a:solidFill>
              <a:effectLst>
                <a:outerShdw blurRad="38100" dist="38100" dir="2700000" algn="tl">
                  <a:srgbClr val="000000"/>
                </a:outerShdw>
              </a:effectLst>
            </a:endParaRPr>
          </a:p>
          <a:p>
            <a:pPr algn="ctr">
              <a:defRPr/>
            </a:pPr>
            <a:r>
              <a:rPr lang="es-ES" sz="1400" u="sng">
                <a:solidFill>
                  <a:schemeClr val="hlink"/>
                </a:solidFill>
                <a:effectLst>
                  <a:outerShdw blurRad="38100" dist="38100" dir="2700000" algn="tl">
                    <a:srgbClr val="000000"/>
                  </a:outerShdw>
                </a:effectLst>
              </a:rPr>
              <a:t>www. revolucionaldia.org / Corriente Socialista</a:t>
            </a:r>
          </a:p>
          <a:p>
            <a:pPr algn="ctr">
              <a:defRPr/>
            </a:pPr>
            <a:endParaRPr lang="es-ES" sz="1000" u="sng">
              <a:solidFill>
                <a:schemeClr val="hlink"/>
              </a:solidFill>
              <a:effectLst>
                <a:outerShdw blurRad="38100" dist="38100" dir="2700000" algn="tl">
                  <a:srgbClr val="000000"/>
                </a:outerShdw>
              </a:effectLst>
            </a:endParaRPr>
          </a:p>
          <a:p>
            <a:pPr algn="ctr">
              <a:defRPr/>
            </a:pPr>
            <a:r>
              <a:rPr lang="es-ES" sz="1000">
                <a:solidFill>
                  <a:schemeClr val="hlink"/>
                </a:solidFill>
                <a:effectLst>
                  <a:outerShdw blurRad="38100" dist="38100" dir="2700000" algn="tl">
                    <a:srgbClr val="000000"/>
                  </a:outerShdw>
                </a:effectLst>
              </a:rPr>
              <a:t>Julio/24/ 2008</a:t>
            </a:r>
            <a:endParaRPr lang="es-ES" sz="10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1042988" y="1844675"/>
            <a:ext cx="7272337"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la actualidad, dirigimos ya bases de apoyo con una población de 91 millones, pero esto no es suficiente; se requiere más para liberar a toda la nación.</a:t>
            </a: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8" name="Text Box 4"/>
          <p:cNvSpPr txBox="1">
            <a:spLocks noChangeArrowheads="1"/>
          </p:cNvSpPr>
          <p:nvPr/>
        </p:nvSpPr>
        <p:spPr bwMode="auto">
          <a:xfrm>
            <a:off x="395288" y="549275"/>
            <a:ext cx="8424862"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Se trata de una tendencia sumamente perniciosa.</a:t>
            </a:r>
          </a:p>
          <a:p>
            <a:pPr>
              <a:spcBef>
                <a:spcPct val="50000"/>
              </a:spcBef>
              <a:defRPr/>
            </a:pPr>
            <a:r>
              <a:rPr lang="es-ES">
                <a:effectLst>
                  <a:outerShdw blurRad="38100" dist="38100" dir="2700000" algn="tl">
                    <a:srgbClr val="000000"/>
                  </a:outerShdw>
                </a:effectLst>
              </a:rPr>
              <a:t>El liberalismo proviene del egoísmo de la pequeña burguesía; éste coloca los intereses personales en primer plano y relega los intereses de la revolución al segundo, engendrando así el liberalismo en los terrenos ideológicos, político y organizativo.</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2" name="Text Box 4"/>
          <p:cNvSpPr txBox="1">
            <a:spLocks noChangeArrowheads="1"/>
          </p:cNvSpPr>
          <p:nvPr/>
        </p:nvSpPr>
        <p:spPr bwMode="auto">
          <a:xfrm>
            <a:off x="611188" y="908050"/>
            <a:ext cx="7920037"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Los adictos al liberalismo consideran los principios del marxismo como dogmas abstractos. Aprueban el marxismo, pero no están dispuestos a practicarlo cabalmente; no están dispuestos a sustituir su liberalismo por el marxismo.</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6" name="Text Box 4"/>
          <p:cNvSpPr txBox="1">
            <a:spLocks noChangeArrowheads="1"/>
          </p:cNvSpPr>
          <p:nvPr/>
        </p:nvSpPr>
        <p:spPr bwMode="auto">
          <a:xfrm>
            <a:off x="827088" y="836613"/>
            <a:ext cx="7775575" cy="531018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Tienen su marxismo y también su liberalismo: hablan del marxismo, pero practican el liberalismo; el marxismo es para los demás, y el liberalismo, para ellos mismos.</a:t>
            </a:r>
          </a:p>
          <a:p>
            <a:pPr>
              <a:spcBef>
                <a:spcPct val="50000"/>
              </a:spcBef>
              <a:defRPr/>
            </a:pPr>
            <a:r>
              <a:rPr lang="es-ES">
                <a:effectLst>
                  <a:outerShdw blurRad="38100" dist="38100" dir="2700000" algn="tl">
                    <a:srgbClr val="000000"/>
                  </a:outerShdw>
                </a:effectLst>
              </a:rPr>
              <a:t>Llevan ambos en su bagaje y encuentran aplicación para uno y otro.</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0" name="Text Box 4"/>
          <p:cNvSpPr txBox="1">
            <a:spLocks noChangeArrowheads="1"/>
          </p:cNvSpPr>
          <p:nvPr/>
        </p:nvSpPr>
        <p:spPr bwMode="auto">
          <a:xfrm>
            <a:off x="755650" y="908050"/>
            <a:ext cx="7775575"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Así es como funciona el cerebro de cierta gente.</a:t>
            </a:r>
          </a:p>
          <a:p>
            <a:pPr>
              <a:spcBef>
                <a:spcPct val="50000"/>
              </a:spcBef>
              <a:defRPr/>
            </a:pPr>
            <a:r>
              <a:rPr lang="es-ES">
                <a:effectLst>
                  <a:outerShdw blurRad="38100" dist="38100" dir="2700000" algn="tl">
                    <a:srgbClr val="000000"/>
                  </a:outerShdw>
                </a:effectLst>
              </a:rPr>
              <a:t>El liberalismo constituye una manifestación de oportunismo y es radicalmente opuesto al marxismo.</a:t>
            </a:r>
          </a:p>
          <a:p>
            <a:pPr>
              <a:spcBef>
                <a:spcPct val="50000"/>
              </a:spcBef>
              <a:defRPr/>
            </a:pPr>
            <a:r>
              <a:rPr lang="es-ES">
                <a:effectLst>
                  <a:outerShdw blurRad="38100" dist="38100" dir="2700000" algn="tl">
                    <a:srgbClr val="000000"/>
                  </a:outerShdw>
                </a:effectLst>
              </a:rPr>
              <a:t>Es negativo y, objetivamente, hace el juego al enemigo.</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Text Box 4"/>
          <p:cNvSpPr txBox="1">
            <a:spLocks noChangeArrowheads="1"/>
          </p:cNvSpPr>
          <p:nvPr/>
        </p:nvSpPr>
        <p:spPr bwMode="auto">
          <a:xfrm>
            <a:off x="755650" y="1557338"/>
            <a:ext cx="7775575"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 ahí que éste se alegre si en nuestras filas persiste el liberalismo. Por ser tal su naturaleza, no debe haber lugar para el liberalismo en las filas revolucionarias.</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8" name="Text Box 4"/>
          <p:cNvSpPr txBox="1">
            <a:spLocks noChangeArrowheads="1"/>
          </p:cNvSpPr>
          <p:nvPr/>
        </p:nvSpPr>
        <p:spPr bwMode="auto">
          <a:xfrm>
            <a:off x="539750" y="549275"/>
            <a:ext cx="8064500"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Debemos emplear el espíritu marxista, que es positivo, para superar el liberalismo, que es negativo.</a:t>
            </a:r>
          </a:p>
          <a:p>
            <a:pPr>
              <a:spcBef>
                <a:spcPct val="50000"/>
              </a:spcBef>
              <a:defRPr/>
            </a:pPr>
            <a:r>
              <a:rPr lang="es-ES">
                <a:effectLst>
                  <a:outerShdw blurRad="38100" dist="38100" dir="2700000" algn="tl">
                    <a:srgbClr val="000000"/>
                  </a:outerShdw>
                </a:effectLst>
              </a:rPr>
              <a:t>El comunista debe ser sincero y franco, leal y activo, poner los intereses de la revolución por encima de su propia vida y subordinar sus intereses personales a los de la revolución.</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Text Box 4"/>
          <p:cNvSpPr txBox="1">
            <a:spLocks noChangeArrowheads="1"/>
          </p:cNvSpPr>
          <p:nvPr/>
        </p:nvSpPr>
        <p:spPr bwMode="auto">
          <a:xfrm>
            <a:off x="468313" y="476250"/>
            <a:ext cx="8208962" cy="61341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todo momento y lugar, ha de adherirse a los principios justos y luchar infatigablemente contra todas las ideas y acciones incorrectas, a fin de consolidar la vida colectiva del Partido y la ligazón de éste con las masas; ha de preocuparse más por el Partido y las masas que por ningún individuo, y más por los demás que por sí mismo.</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6" name="Text Box 4"/>
          <p:cNvSpPr txBox="1">
            <a:spLocks noChangeArrowheads="1"/>
          </p:cNvSpPr>
          <p:nvPr/>
        </p:nvSpPr>
        <p:spPr bwMode="auto">
          <a:xfrm>
            <a:off x="684213" y="1125538"/>
            <a:ext cx="7848600" cy="476091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Sólo una persona así es digna de llamarse comunista.</a:t>
            </a:r>
          </a:p>
          <a:p>
            <a:pPr>
              <a:spcBef>
                <a:spcPct val="50000"/>
              </a:spcBef>
              <a:defRPr/>
            </a:pPr>
            <a:r>
              <a:rPr lang="es-ES">
                <a:effectLst>
                  <a:outerShdw blurRad="38100" dist="38100" dir="2700000" algn="tl">
                    <a:srgbClr val="000000"/>
                  </a:outerShdw>
                </a:effectLst>
              </a:rPr>
              <a:t>Todos los comunistas leales, francos, activos y honrados deben unirse para combatir las tendencias liberales, que cierta gente tiene, y encauzar a ésta por el camino correcto.</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42" name="Group 8"/>
          <p:cNvGrpSpPr>
            <a:grpSpLocks/>
          </p:cNvGrpSpPr>
          <p:nvPr/>
        </p:nvGrpSpPr>
        <p:grpSpPr bwMode="auto">
          <a:xfrm>
            <a:off x="2627313" y="1989138"/>
            <a:ext cx="3971925" cy="3495675"/>
            <a:chOff x="1655" y="1298"/>
            <a:chExt cx="2502" cy="2202"/>
          </a:xfrm>
        </p:grpSpPr>
        <p:pic>
          <p:nvPicPr>
            <p:cNvPr id="215043" name="Picture 5" descr="FOTOGRAFÍA4"/>
            <p:cNvPicPr>
              <a:picLocks noChangeAspect="1" noChangeArrowheads="1"/>
            </p:cNvPicPr>
            <p:nvPr/>
          </p:nvPicPr>
          <p:blipFill>
            <a:blip r:embed="rId2" cstate="print"/>
            <a:srcRect/>
            <a:stretch>
              <a:fillRect/>
            </a:stretch>
          </p:blipFill>
          <p:spPr bwMode="auto">
            <a:xfrm>
              <a:off x="1655" y="1298"/>
              <a:ext cx="2502" cy="2202"/>
            </a:xfrm>
            <a:prstGeom prst="rect">
              <a:avLst/>
            </a:prstGeom>
            <a:noFill/>
            <a:ln w="9525">
              <a:noFill/>
              <a:miter lim="800000"/>
              <a:headEnd/>
              <a:tailEnd/>
            </a:ln>
          </p:spPr>
        </p:pic>
        <p:sp>
          <p:nvSpPr>
            <p:cNvPr id="256006" name="Rectangle 6"/>
            <p:cNvSpPr>
              <a:spLocks noChangeArrowheads="1"/>
            </p:cNvSpPr>
            <p:nvPr/>
          </p:nvSpPr>
          <p:spPr bwMode="auto">
            <a:xfrm>
              <a:off x="2381" y="3113"/>
              <a:ext cx="408" cy="136"/>
            </a:xfrm>
            <a:prstGeom prst="rect">
              <a:avLst/>
            </a:prstGeom>
            <a:solidFill>
              <a:schemeClr val="tx1"/>
            </a:solidFill>
            <a:ln w="9525">
              <a:solidFill>
                <a:schemeClr val="tx1"/>
              </a:solidFill>
              <a:miter lim="800000"/>
              <a:headEnd/>
              <a:tailEnd/>
            </a:ln>
            <a:effectLst/>
          </p:spPr>
          <p:txBody>
            <a:bodyPr wrap="none" anchor="ctr"/>
            <a:lstStyle/>
            <a:p>
              <a:pPr>
                <a:defRPr/>
              </a:pPr>
              <a:endParaRPr lang="es-CO">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Text Box 4"/>
          <p:cNvSpPr txBox="1">
            <a:spLocks noChangeArrowheads="1"/>
          </p:cNvSpPr>
          <p:nvPr/>
        </p:nvSpPr>
        <p:spPr bwMode="auto">
          <a:xfrm>
            <a:off x="539750" y="908050"/>
            <a:ext cx="8064500" cy="5026025"/>
          </a:xfrm>
          <a:prstGeom prst="rect">
            <a:avLst/>
          </a:prstGeom>
          <a:noFill/>
          <a:ln w="9525">
            <a:noFill/>
            <a:miter lim="800000"/>
            <a:headEnd/>
            <a:tailEnd/>
          </a:ln>
          <a:effectLst/>
        </p:spPr>
        <p:txBody>
          <a:bodyPr>
            <a:spAutoFit/>
          </a:bodyPr>
          <a:lstStyle/>
          <a:p>
            <a:pPr algn="ctr">
              <a:spcBef>
                <a:spcPct val="50000"/>
              </a:spcBef>
              <a:defRPr/>
            </a:pPr>
            <a:r>
              <a:rPr lang="es-ES" sz="5400">
                <a:solidFill>
                  <a:srgbClr val="66FF33"/>
                </a:solidFill>
                <a:effectLst>
                  <a:outerShdw blurRad="38100" dist="38100" dir="2700000" algn="tl">
                    <a:srgbClr val="000000"/>
                  </a:outerShdw>
                </a:effectLst>
              </a:rPr>
              <a:t>He aquí una de nuestras tareas en el frente ideológico de la</a:t>
            </a:r>
          </a:p>
          <a:p>
            <a:pPr algn="ctr">
              <a:spcBef>
                <a:spcPct val="50000"/>
              </a:spcBef>
              <a:defRPr/>
            </a:pPr>
            <a:r>
              <a:rPr lang="es-ES" sz="5400">
                <a:solidFill>
                  <a:srgbClr val="FF0000"/>
                </a:solidFill>
                <a:effectLst>
                  <a:outerShdw blurRad="38100" dist="38100" dir="2700000" algn="tl">
                    <a:srgbClr val="000000"/>
                  </a:outerShdw>
                </a:effectLst>
              </a:rPr>
              <a:t>Corriente Socialista</a:t>
            </a:r>
          </a:p>
          <a:p>
            <a:pPr algn="ctr">
              <a:spcBef>
                <a:spcPct val="50000"/>
              </a:spcBef>
              <a:defRPr/>
            </a:pPr>
            <a:r>
              <a:rPr lang="es-ES" sz="5400">
                <a:solidFill>
                  <a:srgbClr val="FF0000"/>
                </a:solidFill>
                <a:effectLst>
                  <a:outerShdw blurRad="38100" dist="38100" dir="2700000" algn="tl">
                    <a:srgbClr val="000000"/>
                  </a:outerShdw>
                </a:effectLst>
              </a:rPr>
              <a:t>Bolivariana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1042988" y="981075"/>
            <a:ext cx="7272337" cy="476091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tiempos difíciles, debemos tener presentes nuestros éxitos, ver nuestra brillante perspectiva y aumentar nuestro coraje.</a:t>
            </a:r>
          </a:p>
          <a:p>
            <a:pPr>
              <a:spcBef>
                <a:spcPct val="50000"/>
              </a:spcBef>
              <a:defRPr/>
            </a:pPr>
            <a:r>
              <a:rPr lang="es-ES">
                <a:effectLst>
                  <a:outerShdw blurRad="38100" dist="38100" dir="2700000" algn="tl">
                    <a:srgbClr val="000000"/>
                  </a:outerShdw>
                </a:effectLst>
              </a:rPr>
              <a:t>El pueblo chino está sufriendo; es nuestra obligación salvarlo, y debemos luchar con energía.</a:t>
            </a: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090" name="Picture 4" descr="chavez0508_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17091" name="WordArt 5"/>
          <p:cNvSpPr>
            <a:spLocks noChangeArrowheads="1" noChangeShapeType="1" noTextEdit="1"/>
          </p:cNvSpPr>
          <p:nvPr/>
        </p:nvSpPr>
        <p:spPr bwMode="auto">
          <a:xfrm>
            <a:off x="684213" y="260350"/>
            <a:ext cx="7848600" cy="1219200"/>
          </a:xfrm>
          <a:prstGeom prst="rect">
            <a:avLst/>
          </a:prstGeom>
        </p:spPr>
        <p:txBody>
          <a:bodyPr wrap="none" fromWordArt="1">
            <a:prstTxWarp prst="textPlain">
              <a:avLst>
                <a:gd name="adj" fmla="val 50000"/>
              </a:avLst>
            </a:prstTxWarp>
          </a:bodyPr>
          <a:lstStyle/>
          <a:p>
            <a:pPr algn="ctr"/>
            <a:r>
              <a:rPr lang="es-ES" kern="10">
                <a:ln w="31750">
                  <a:solidFill>
                    <a:srgbClr val="140000"/>
                  </a:solidFill>
                  <a:round/>
                  <a:headEnd/>
                  <a:tailEnd/>
                </a:ln>
                <a:effectLst>
                  <a:outerShdw dist="52363" dir="4557825" algn="ctr" rotWithShape="0">
                    <a:schemeClr val="tx1">
                      <a:alpha val="79999"/>
                    </a:schemeClr>
                  </a:outerShdw>
                </a:effectLst>
                <a:latin typeface="Impact"/>
              </a:rPr>
              <a:t>Hugo Chávez Frías</a:t>
            </a:r>
          </a:p>
        </p:txBody>
      </p:sp>
      <p:sp>
        <p:nvSpPr>
          <p:cNvPr id="217092" name="WordArt 6"/>
          <p:cNvSpPr>
            <a:spLocks noChangeArrowheads="1" noChangeShapeType="1" noTextEdit="1"/>
          </p:cNvSpPr>
          <p:nvPr/>
        </p:nvSpPr>
        <p:spPr bwMode="auto">
          <a:xfrm>
            <a:off x="1979613" y="1484313"/>
            <a:ext cx="5400675" cy="360362"/>
          </a:xfrm>
          <a:prstGeom prst="rect">
            <a:avLst/>
          </a:prstGeom>
        </p:spPr>
        <p:txBody>
          <a:bodyPr wrap="none" fromWordArt="1">
            <a:prstTxWarp prst="textPlain">
              <a:avLst>
                <a:gd name="adj" fmla="val 50000"/>
              </a:avLst>
            </a:prstTxWarp>
          </a:bodyPr>
          <a:lstStyle/>
          <a:p>
            <a:pPr algn="ctr"/>
            <a:r>
              <a:rPr lang="es-ES" kern="10">
                <a:ln w="9525">
                  <a:solidFill>
                    <a:schemeClr val="bg1"/>
                  </a:solidFill>
                  <a:round/>
                  <a:headEnd/>
                  <a:tailEnd/>
                </a:ln>
                <a:effectLst>
                  <a:outerShdw dist="35921" dir="2700000" algn="ctr" rotWithShape="0">
                    <a:srgbClr val="C0C0C0">
                      <a:alpha val="79999"/>
                    </a:srgbClr>
                  </a:outerShdw>
                </a:effectLst>
                <a:latin typeface="Impact"/>
              </a:rPr>
              <a:t>PRESIDENTE 2007 / 2013</a:t>
            </a:r>
          </a:p>
        </p:txBody>
      </p:sp>
      <p:sp>
        <p:nvSpPr>
          <p:cNvPr id="217093" name="WordArt 7"/>
          <p:cNvSpPr>
            <a:spLocks noChangeArrowheads="1" noChangeShapeType="1" noTextEdit="1"/>
          </p:cNvSpPr>
          <p:nvPr/>
        </p:nvSpPr>
        <p:spPr bwMode="auto">
          <a:xfrm>
            <a:off x="250825" y="6021388"/>
            <a:ext cx="8642350" cy="836612"/>
          </a:xfrm>
          <a:prstGeom prst="rect">
            <a:avLst/>
          </a:prstGeom>
        </p:spPr>
        <p:txBody>
          <a:bodyPr wrap="none" fromWordArt="1">
            <a:prstTxWarp prst="textPlain">
              <a:avLst>
                <a:gd name="adj" fmla="val 50000"/>
              </a:avLst>
            </a:prstTxWarp>
          </a:bodyPr>
          <a:lstStyle/>
          <a:p>
            <a:pPr algn="ctr"/>
            <a:r>
              <a:rPr lang="es-ES" kern="10" spc="720">
                <a:ln w="9525">
                  <a:noFill/>
                  <a:round/>
                  <a:headEnd/>
                  <a:tailEnd/>
                </a:ln>
                <a:solidFill>
                  <a:schemeClr val="tx2"/>
                </a:solidFill>
                <a:effectLst>
                  <a:outerShdw dist="45791" dir="3378596" algn="ctr" rotWithShape="0">
                    <a:srgbClr val="4D4D4D">
                      <a:alpha val="79999"/>
                    </a:srgbClr>
                  </a:outerShdw>
                </a:effectLst>
                <a:latin typeface="Arial Black"/>
              </a:rPr>
              <a:t>Patria, Socialismo o Muerte... Venceremos!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971550" y="836613"/>
            <a:ext cx="7416800" cy="531018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la lucha siempre hay sacrificios y la muerte es cosa frecuente.</a:t>
            </a:r>
          </a:p>
          <a:p>
            <a:pPr>
              <a:spcBef>
                <a:spcPct val="50000"/>
              </a:spcBef>
              <a:defRPr/>
            </a:pPr>
            <a:r>
              <a:rPr lang="es-ES">
                <a:effectLst>
                  <a:outerShdw blurRad="38100" dist="38100" dir="2700000" algn="tl">
                    <a:srgbClr val="000000"/>
                  </a:outerShdw>
                </a:effectLst>
              </a:rPr>
              <a:t>Pero, para nosotros, que tenemos la mente puesta en los intereses del pueblo y en los sufrimientos de la inmensa mayoría, morir por el pueblo es la muerte digna.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755650" y="765175"/>
            <a:ext cx="7848600"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No obstante, debemos reducir al mínimo los sacrificios innecesarios.</a:t>
            </a:r>
          </a:p>
          <a:p>
            <a:pPr>
              <a:spcBef>
                <a:spcPct val="50000"/>
              </a:spcBef>
              <a:defRPr/>
            </a:pPr>
            <a:r>
              <a:rPr lang="es-ES">
                <a:effectLst>
                  <a:outerShdw blurRad="38100" dist="38100" dir="2700000" algn="tl">
                    <a:srgbClr val="000000"/>
                  </a:outerShdw>
                </a:effectLst>
              </a:rPr>
              <a:t>Nuestros cuadros deben preocuparse por cada soldado, y todos los que integran las filas revolucionarias deben cuidarse entre sí, tenerse afecto y ayudarse mutuamente.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900113" y="1125538"/>
            <a:ext cx="7632700" cy="476091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 ahora en adelante, cuando muera alguien de nuestras filas que haya realizado un trabajo útil, sea cocinero o soldado, efectuaremos sus funerales y una reunión para honrar su memoria.</a:t>
            </a:r>
          </a:p>
          <a:p>
            <a:pPr>
              <a:spcBef>
                <a:spcPct val="50000"/>
              </a:spcBef>
              <a:defRPr/>
            </a:pPr>
            <a:r>
              <a:rPr lang="es-ES">
                <a:effectLst>
                  <a:outerShdw blurRad="38100" dist="38100" dir="2700000" algn="tl">
                    <a:srgbClr val="000000"/>
                  </a:outerShdw>
                </a:effectLst>
              </a:rPr>
              <a:t>Esto debe convertirse en norma.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755650" y="981075"/>
            <a:ext cx="7704138"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También hay que introducirlo entre el pueblo.</a:t>
            </a:r>
          </a:p>
          <a:p>
            <a:pPr>
              <a:spcBef>
                <a:spcPct val="50000"/>
              </a:spcBef>
              <a:defRPr/>
            </a:pPr>
            <a:r>
              <a:rPr lang="es-ES">
                <a:effectLst>
                  <a:outerShdw blurRad="38100" dist="38100" dir="2700000" algn="tl">
                    <a:srgbClr val="000000"/>
                  </a:outerShdw>
                </a:effectLst>
              </a:rPr>
              <a:t>Cuando muera alguien en una aldea, hay que realizar una reunión en su memoria.</a:t>
            </a:r>
          </a:p>
          <a:p>
            <a:pPr>
              <a:spcBef>
                <a:spcPct val="50000"/>
              </a:spcBef>
              <a:defRPr/>
            </a:pPr>
            <a:r>
              <a:rPr lang="es-ES">
                <a:effectLst>
                  <a:outerShdw blurRad="38100" dist="38100" dir="2700000" algn="tl">
                    <a:srgbClr val="000000"/>
                  </a:outerShdw>
                </a:effectLst>
              </a:rPr>
              <a:t>De esta manera expresaremos nuestro pesar y contribuiremos a la unidad de todo el pueblo.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ctrTitle"/>
          </p:nvPr>
        </p:nvSpPr>
        <p:spPr>
          <a:xfrm>
            <a:off x="685800" y="1768475"/>
            <a:ext cx="7772400" cy="2020888"/>
          </a:xfrm>
        </p:spPr>
        <p:txBody>
          <a:bodyPr/>
          <a:lstStyle/>
          <a:p>
            <a:pPr eaLnBrk="1" hangingPunct="1">
              <a:defRPr/>
            </a:pPr>
            <a:r>
              <a:rPr lang="es-ES" sz="6600" b="1" smtClean="0"/>
              <a:t>En Memoria de</a:t>
            </a:r>
            <a:br>
              <a:rPr lang="es-ES" sz="6600" b="1" smtClean="0"/>
            </a:br>
            <a:r>
              <a:rPr lang="es-ES" sz="6600" b="1" smtClean="0"/>
              <a:t>Norman Bethune</a:t>
            </a:r>
          </a:p>
        </p:txBody>
      </p:sp>
      <p:sp>
        <p:nvSpPr>
          <p:cNvPr id="41989" name="Rectangle 5"/>
          <p:cNvSpPr>
            <a:spLocks noGrp="1" noChangeArrowheads="1"/>
          </p:cNvSpPr>
          <p:nvPr>
            <p:ph type="subTitle" idx="1"/>
          </p:nvPr>
        </p:nvSpPr>
        <p:spPr>
          <a:xfrm>
            <a:off x="1403350" y="4076700"/>
            <a:ext cx="6400800" cy="766763"/>
          </a:xfrm>
        </p:spPr>
        <p:txBody>
          <a:bodyPr/>
          <a:lstStyle/>
          <a:p>
            <a:pPr eaLnBrk="1" hangingPunct="1">
              <a:defRPr/>
            </a:pPr>
            <a:r>
              <a:rPr lang="es-ES" smtClean="0"/>
              <a:t>21 de Diciembre de 1939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Text Box 5"/>
          <p:cNvSpPr txBox="1">
            <a:spLocks noChangeArrowheads="1"/>
          </p:cNvSpPr>
          <p:nvPr/>
        </p:nvSpPr>
        <p:spPr bwMode="auto">
          <a:xfrm>
            <a:off x="468313" y="908050"/>
            <a:ext cx="8135937"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camarada Bethune era miembro del Partido Comunista del Canadá.</a:t>
            </a:r>
          </a:p>
          <a:p>
            <a:pPr>
              <a:spcBef>
                <a:spcPct val="50000"/>
              </a:spcBef>
              <a:defRPr/>
            </a:pPr>
            <a:r>
              <a:rPr lang="es-ES">
                <a:effectLst>
                  <a:outerShdw blurRad="38100" dist="38100" dir="2700000" algn="tl">
                    <a:srgbClr val="000000"/>
                  </a:outerShdw>
                </a:effectLst>
              </a:rPr>
              <a:t>Tenía unos cincuenta años cuando, enviado por los Partidos Comunistas del Canadá y los Estados Unidos, vino a China, recorriendo miles de kilómetros, para ayudarnos en nuestra Guerra de Resistencia contra el Japón.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539750" y="476250"/>
            <a:ext cx="8064500"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Llegó a Yenán en la primavera del año pasado; luego fue a trabajar en las montañas Wutai y, para aflicción nuestra, ofrendó la vida en su puesto de trabajo.</a:t>
            </a:r>
          </a:p>
          <a:p>
            <a:pPr>
              <a:spcBef>
                <a:spcPct val="50000"/>
              </a:spcBef>
              <a:defRPr/>
            </a:pPr>
            <a:r>
              <a:rPr lang="es-ES">
                <a:effectLst>
                  <a:outerShdw blurRad="38100" dist="38100" dir="2700000" algn="tl">
                    <a:srgbClr val="000000"/>
                  </a:outerShdw>
                </a:effectLst>
              </a:rPr>
              <a:t>¿Qué espíritu impulsa a un extranjero a entregarse sin ningún móvil personal a la causa de la liberación del pueblo chino como a la suya propia?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539750" y="476250"/>
            <a:ext cx="7993063"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espíritu del internacionalismo, el espíritu del comunismo, que todos los comunistas chinos debemos asimilar.</a:t>
            </a:r>
          </a:p>
          <a:p>
            <a:pPr>
              <a:spcBef>
                <a:spcPct val="50000"/>
              </a:spcBef>
              <a:defRPr/>
            </a:pPr>
            <a:r>
              <a:rPr lang="es-ES">
                <a:effectLst>
                  <a:outerShdw blurRad="38100" dist="38100" dir="2700000" algn="tl">
                    <a:srgbClr val="000000"/>
                  </a:outerShdw>
                </a:effectLst>
              </a:rPr>
              <a:t>El leninismo enseña que la revolución mundial solo puede triunfar si el proletariado de los países capitalistas apoya la lucha liberadora de los pueblos coloniales y semicoloniales.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765175"/>
            <a:ext cx="8229600" cy="777875"/>
          </a:xfrm>
        </p:spPr>
        <p:txBody>
          <a:bodyPr/>
          <a:lstStyle/>
          <a:p>
            <a:pPr eaLnBrk="1" hangingPunct="1">
              <a:defRPr/>
            </a:pPr>
            <a:r>
              <a:rPr lang="es-ES" sz="2400" smtClean="0"/>
              <a:t>Tomado de la Primera Edición 1969</a:t>
            </a:r>
          </a:p>
        </p:txBody>
      </p:sp>
      <p:sp>
        <p:nvSpPr>
          <p:cNvPr id="16388" name="Text Box 4"/>
          <p:cNvSpPr txBox="1">
            <a:spLocks noChangeArrowheads="1"/>
          </p:cNvSpPr>
          <p:nvPr/>
        </p:nvSpPr>
        <p:spPr bwMode="auto">
          <a:xfrm>
            <a:off x="684213" y="1989138"/>
            <a:ext cx="7991475" cy="3562350"/>
          </a:xfrm>
          <a:prstGeom prst="rect">
            <a:avLst/>
          </a:prstGeom>
          <a:noFill/>
          <a:ln w="9525">
            <a:noFill/>
            <a:miter lim="800000"/>
            <a:headEnd/>
            <a:tailEnd/>
          </a:ln>
          <a:effectLst>
            <a:outerShdw dist="35921" dir="2700000" algn="ctr" rotWithShape="0">
              <a:srgbClr val="140000"/>
            </a:outerShdw>
          </a:effectLst>
        </p:spPr>
        <p:txBody>
          <a:bodyPr>
            <a:spAutoFit/>
          </a:bodyPr>
          <a:lstStyle/>
          <a:p>
            <a:pPr algn="ctr">
              <a:spcBef>
                <a:spcPct val="50000"/>
              </a:spcBef>
              <a:defRPr/>
            </a:pPr>
            <a:r>
              <a:rPr lang="es-ES" sz="2400"/>
              <a:t>NOTA DEL EDITOR</a:t>
            </a:r>
          </a:p>
          <a:p>
            <a:pPr algn="ctr">
              <a:spcBef>
                <a:spcPct val="50000"/>
              </a:spcBef>
              <a:defRPr/>
            </a:pPr>
            <a:endParaRPr lang="es-ES" sz="2400"/>
          </a:p>
          <a:p>
            <a:pPr>
              <a:spcBef>
                <a:spcPct val="50000"/>
              </a:spcBef>
              <a:defRPr/>
            </a:pPr>
            <a:r>
              <a:rPr lang="es-ES" sz="2400"/>
              <a:t>La presente traducción de “</a:t>
            </a:r>
            <a:r>
              <a:rPr lang="es-ES" sz="2400" i="1">
                <a:effectLst>
                  <a:outerShdw blurRad="38100" dist="38100" dir="2700000" algn="tl">
                    <a:srgbClr val="000000"/>
                  </a:outerShdw>
                </a:effectLst>
              </a:rPr>
              <a:t>Cinco artículos del Presidente Mao Tse-Tung”,  </a:t>
            </a:r>
            <a:r>
              <a:rPr lang="es-ES" sz="2400"/>
              <a:t>ha sido</a:t>
            </a:r>
            <a:r>
              <a:rPr lang="es-ES" sz="2400" b="0"/>
              <a:t> </a:t>
            </a:r>
            <a:r>
              <a:rPr lang="es-ES" sz="2400"/>
              <a:t>hecha de la edición china publicada en diciembre de 1967 por la Editorial del Pueblo, Pekín.</a:t>
            </a:r>
          </a:p>
          <a:p>
            <a:pPr>
              <a:spcBef>
                <a:spcPct val="50000"/>
              </a:spcBef>
              <a:defRPr/>
            </a:pPr>
            <a:endParaRPr lang="es-ES" sz="2400"/>
          </a:p>
          <a:p>
            <a:pPr algn="ctr">
              <a:spcBef>
                <a:spcPct val="50000"/>
              </a:spcBef>
              <a:defRPr/>
            </a:pPr>
            <a:endParaRPr lang="es-ES" sz="1600">
              <a:solidFill>
                <a:schemeClr val="hlink"/>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395288" y="620713"/>
            <a:ext cx="8280400"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Y si el proletariado de las colonias y semicolonias apoya la lucha liberadora del proletariado de los países capitalistas.</a:t>
            </a:r>
          </a:p>
          <a:p>
            <a:pPr>
              <a:spcBef>
                <a:spcPct val="50000"/>
              </a:spcBef>
              <a:defRPr/>
            </a:pPr>
            <a:r>
              <a:rPr lang="es-ES">
                <a:effectLst>
                  <a:outerShdw blurRad="38100" dist="38100" dir="2700000" algn="tl">
                    <a:srgbClr val="000000"/>
                  </a:outerShdw>
                </a:effectLst>
              </a:rPr>
              <a:t>El camarada Bethune puso en práctica  esta línea leninista.</a:t>
            </a:r>
          </a:p>
          <a:p>
            <a:pPr>
              <a:spcBef>
                <a:spcPct val="50000"/>
              </a:spcBef>
              <a:defRPr/>
            </a:pPr>
            <a:r>
              <a:rPr lang="es-ES">
                <a:effectLst>
                  <a:outerShdw blurRad="38100" dist="38100" dir="2700000" algn="tl">
                    <a:srgbClr val="000000"/>
                  </a:outerShdw>
                </a:effectLst>
              </a:rPr>
              <a:t>Los comunistas chinos también debemos atenernos a ella en nuestra práctica.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539750" y="404813"/>
            <a:ext cx="7993063" cy="61341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Debemos unirnos con el proletariado de todos los países capitalistas, con el proletariado del Japón, Inglaterra, Estados Unidos, Alemania, Italia y demás países capitalistas; sólo así se podrá derrocar al imperialismo y alcanzar la liberación de nuestra nación y nuestro pueblo y de las otras naciones y pueblos del mundo.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539750" y="692150"/>
            <a:ext cx="8353425"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Este es nuestro internacionalismo, el internacionalismo que oponemos al nacionalismo y al patriotismo estrechos. El espíritu del camarada Bethune de total dedicación a los demás sin la menor preocupación por sí mismo, se expresaba en su infinito sentido de responsabilidad en el trabajo y en su infinito cariño por los camaradas y el pueblo.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468313" y="692150"/>
            <a:ext cx="8207375"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Todo comunista debe seguir su ejemplo.</a:t>
            </a:r>
          </a:p>
          <a:p>
            <a:pPr>
              <a:spcBef>
                <a:spcPct val="50000"/>
              </a:spcBef>
              <a:defRPr/>
            </a:pPr>
            <a:r>
              <a:rPr lang="es-ES">
                <a:effectLst>
                  <a:outerShdw blurRad="38100" dist="38100" dir="2700000" algn="tl">
                    <a:srgbClr val="000000"/>
                  </a:outerShdw>
                </a:effectLst>
              </a:rPr>
              <a:t>No pocas personas se muestran irresponsables en su trabajo, prefieren lo liviano a lo pesado, dejan las cargas pesadas a otros y escogen para sí las livianas.</a:t>
            </a:r>
          </a:p>
          <a:p>
            <a:pPr>
              <a:spcBef>
                <a:spcPct val="50000"/>
              </a:spcBef>
              <a:defRPr/>
            </a:pPr>
            <a:r>
              <a:rPr lang="es-ES">
                <a:effectLst>
                  <a:outerShdw blurRad="38100" dist="38100" dir="2700000" algn="tl">
                    <a:srgbClr val="000000"/>
                  </a:outerShdw>
                </a:effectLst>
              </a:rPr>
              <a:t>En cada ocasión, piensan en sí mismas antes que en los demás.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468313" y="1052513"/>
            <a:ext cx="8135937" cy="476091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Cuando hacen alguna pequeña contribución, se hinchan de orgullo y la pregonan temiendo que alguien quede sin saberlo.</a:t>
            </a:r>
          </a:p>
          <a:p>
            <a:pPr>
              <a:spcBef>
                <a:spcPct val="50000"/>
              </a:spcBef>
              <a:defRPr/>
            </a:pPr>
            <a:r>
              <a:rPr lang="es-ES">
                <a:effectLst>
                  <a:outerShdw blurRad="38100" dist="38100" dir="2700000" algn="tl">
                    <a:srgbClr val="000000"/>
                  </a:outerShdw>
                </a:effectLst>
              </a:rPr>
              <a:t>No sienten cariño por los camaradas y el pueblo, y los tratan con frialdad, indiferencia y apatía.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ChangeArrowheads="1"/>
          </p:cNvSpPr>
          <p:nvPr/>
        </p:nvSpPr>
        <p:spPr bwMode="auto">
          <a:xfrm>
            <a:off x="539750" y="549275"/>
            <a:ext cx="8208963"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realidad, esas personas no son comunistas o, al menos, no pueden ser consideradas como verdaderos comunistas.</a:t>
            </a:r>
          </a:p>
          <a:p>
            <a:pPr>
              <a:spcBef>
                <a:spcPct val="50000"/>
              </a:spcBef>
              <a:defRPr/>
            </a:pPr>
            <a:r>
              <a:rPr lang="es-ES">
                <a:effectLst>
                  <a:outerShdw blurRad="38100" dist="38100" dir="2700000" algn="tl">
                    <a:srgbClr val="000000"/>
                  </a:outerShdw>
                </a:effectLst>
              </a:rPr>
              <a:t>De todos aquellos que regresaban del frente, no había ninguno que, al hablar de Bethune, dejara de expresar su admiración por él y de mostrarse conmovido por su espíritu.</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539750" y="765175"/>
            <a:ext cx="8064500"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la Región Fronteriza de Shansí- Chajar-Jopei, todos los militares o civiles que fueron atendidos por el Dr. Bethune o que lo vieron trabajar, se sentían conmovidos.</a:t>
            </a:r>
          </a:p>
          <a:p>
            <a:pPr>
              <a:spcBef>
                <a:spcPct val="50000"/>
              </a:spcBef>
              <a:defRPr/>
            </a:pPr>
            <a:r>
              <a:rPr lang="es-ES">
                <a:effectLst>
                  <a:outerShdw blurRad="38100" dist="38100" dir="2700000" algn="tl">
                    <a:srgbClr val="000000"/>
                  </a:outerShdw>
                </a:effectLst>
              </a:rPr>
              <a:t>Todos los comunistas deben aprender de este auténtico espíritu comunista del camarada Bethune.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539750" y="476250"/>
            <a:ext cx="8135938" cy="641350"/>
          </a:xfrm>
          <a:prstGeom prst="rect">
            <a:avLst/>
          </a:prstGeom>
          <a:noFill/>
          <a:ln w="9525">
            <a:noFill/>
            <a:miter lim="800000"/>
            <a:headEnd/>
            <a:tailEnd/>
          </a:ln>
          <a:effectLst/>
        </p:spPr>
        <p:txBody>
          <a:bodyPr>
            <a:spAutoFit/>
          </a:bodyPr>
          <a:lstStyle/>
          <a:p>
            <a:pPr>
              <a:spcBef>
                <a:spcPct val="50000"/>
              </a:spcBef>
              <a:defRPr/>
            </a:pPr>
            <a:endParaRPr lang="es-CO">
              <a:effectLst>
                <a:outerShdw blurRad="38100" dist="38100" dir="2700000" algn="tl">
                  <a:srgbClr val="000000"/>
                </a:outerShdw>
              </a:effectLst>
            </a:endParaRPr>
          </a:p>
        </p:txBody>
      </p:sp>
      <p:sp>
        <p:nvSpPr>
          <p:cNvPr id="54277" name="Text Box 5"/>
          <p:cNvSpPr txBox="1">
            <a:spLocks noChangeArrowheads="1"/>
          </p:cNvSpPr>
          <p:nvPr/>
        </p:nvSpPr>
        <p:spPr bwMode="auto">
          <a:xfrm>
            <a:off x="539750" y="404813"/>
            <a:ext cx="8208963" cy="585946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camarada Bethune era médico, dedicado al arte de curar, perfeccionaba constantemente su técnica; se distinguía por su maestría en el servicio médico del VIII Ejército.</a:t>
            </a:r>
          </a:p>
          <a:p>
            <a:pPr>
              <a:spcBef>
                <a:spcPct val="50000"/>
              </a:spcBef>
              <a:defRPr/>
            </a:pPr>
            <a:r>
              <a:rPr lang="es-ES">
                <a:effectLst>
                  <a:outerShdw blurRad="38100" dist="38100" dir="2700000" algn="tl">
                    <a:srgbClr val="000000"/>
                  </a:outerShdw>
                </a:effectLst>
              </a:rPr>
              <a:t>Esto constituye una excelente lección para aquellos que quieren cambiar de trabajo apenas ven otro nuevo.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323850" y="620713"/>
            <a:ext cx="8497888"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Y para quienes menosprecian el trabajo técnico, considerándolo sin importancia ni futuro.</a:t>
            </a:r>
          </a:p>
          <a:p>
            <a:pPr>
              <a:spcBef>
                <a:spcPct val="50000"/>
              </a:spcBef>
              <a:defRPr/>
            </a:pPr>
            <a:r>
              <a:rPr lang="es-ES">
                <a:effectLst>
                  <a:outerShdw blurRad="38100" dist="38100" dir="2700000" algn="tl">
                    <a:srgbClr val="000000"/>
                  </a:outerShdw>
                </a:effectLst>
              </a:rPr>
              <a:t>El camarada Bethune y yo nos vimos una sola vez.</a:t>
            </a:r>
          </a:p>
          <a:p>
            <a:pPr>
              <a:spcBef>
                <a:spcPct val="50000"/>
              </a:spcBef>
              <a:defRPr/>
            </a:pPr>
            <a:r>
              <a:rPr lang="es-ES">
                <a:effectLst>
                  <a:outerShdw blurRad="38100" dist="38100" dir="2700000" algn="tl">
                    <a:srgbClr val="000000"/>
                  </a:outerShdw>
                </a:effectLst>
              </a:rPr>
              <a:t>Posteriormente, me escribió muchas veces; Pero como yo estaba muy ocupado, sólo le escribí una carta y no sé si la recibió.</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539750" y="981075"/>
            <a:ext cx="8207375"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Me siento profundamente apenado por su desaparición.</a:t>
            </a:r>
          </a:p>
          <a:p>
            <a:pPr>
              <a:spcBef>
                <a:spcPct val="50000"/>
              </a:spcBef>
              <a:defRPr/>
            </a:pPr>
            <a:r>
              <a:rPr lang="es-ES">
                <a:effectLst>
                  <a:outerShdw blurRad="38100" dist="38100" dir="2700000" algn="tl">
                    <a:srgbClr val="000000"/>
                  </a:outerShdw>
                </a:effectLst>
              </a:rPr>
              <a:t>El homenaje que todos rendimos a su memoria demuestra cuán hondamente su espíritu inspira a cada uno de nosotros.</a:t>
            </a:r>
          </a:p>
          <a:p>
            <a:pPr>
              <a:spcBef>
                <a:spcPct val="50000"/>
              </a:spcBef>
              <a:defRPr/>
            </a:pPr>
            <a:r>
              <a:rPr lang="es-ES">
                <a:effectLst>
                  <a:outerShdw blurRad="38100" dist="38100" dir="2700000" algn="tl">
                    <a:srgbClr val="000000"/>
                  </a:outerShdw>
                </a:effectLst>
              </a:rPr>
              <a:t>Todos debemos aprender de su desinterés absoluto.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2" name="Rectangle 14"/>
          <p:cNvSpPr>
            <a:spLocks noChangeArrowheads="1"/>
          </p:cNvSpPr>
          <p:nvPr/>
        </p:nvSpPr>
        <p:spPr bwMode="auto">
          <a:xfrm>
            <a:off x="468313" y="5013325"/>
            <a:ext cx="8424862" cy="1439863"/>
          </a:xfrm>
          <a:prstGeom prst="rect">
            <a:avLst/>
          </a:prstGeom>
          <a:solidFill>
            <a:schemeClr val="tx1"/>
          </a:solidFill>
          <a:ln w="9525">
            <a:solidFill>
              <a:schemeClr val="tx1"/>
            </a:solidFill>
            <a:miter lim="800000"/>
            <a:headEnd/>
            <a:tailEnd/>
          </a:ln>
          <a:effectLst/>
        </p:spPr>
        <p:txBody>
          <a:bodyPr wrap="none" anchor="ctr"/>
          <a:lstStyle/>
          <a:p>
            <a:pPr>
              <a:defRPr/>
            </a:pPr>
            <a:endParaRPr lang="es-CO">
              <a:effectLst>
                <a:outerShdw blurRad="38100" dist="38100" dir="2700000" algn="tl">
                  <a:srgbClr val="000000">
                    <a:alpha val="43137"/>
                  </a:srgbClr>
                </a:outerShdw>
              </a:effectLst>
            </a:endParaRPr>
          </a:p>
        </p:txBody>
      </p:sp>
      <p:pic>
        <p:nvPicPr>
          <p:cNvPr id="1028" name="Picture 13" descr="FOTOGRAFÍA1"/>
          <p:cNvPicPr>
            <a:picLocks noChangeAspect="1" noChangeArrowheads="1"/>
          </p:cNvPicPr>
          <p:nvPr/>
        </p:nvPicPr>
        <p:blipFill>
          <a:blip r:embed="rId3" cstate="print"/>
          <a:srcRect/>
          <a:stretch>
            <a:fillRect/>
          </a:stretch>
        </p:blipFill>
        <p:spPr bwMode="auto">
          <a:xfrm>
            <a:off x="3419475" y="5229225"/>
            <a:ext cx="2808288" cy="1168400"/>
          </a:xfrm>
          <a:prstGeom prst="rect">
            <a:avLst/>
          </a:prstGeom>
          <a:noFill/>
          <a:ln w="9525">
            <a:noFill/>
            <a:miter lim="800000"/>
            <a:headEnd/>
            <a:tailEnd/>
          </a:ln>
        </p:spPr>
      </p:pic>
      <p:sp>
        <p:nvSpPr>
          <p:cNvPr id="17423" name="Rectangle 15"/>
          <p:cNvSpPr>
            <a:spLocks noChangeArrowheads="1"/>
          </p:cNvSpPr>
          <p:nvPr/>
        </p:nvSpPr>
        <p:spPr bwMode="auto">
          <a:xfrm>
            <a:off x="468313" y="908050"/>
            <a:ext cx="8424862" cy="360363"/>
          </a:xfrm>
          <a:prstGeom prst="rect">
            <a:avLst/>
          </a:prstGeom>
          <a:solidFill>
            <a:schemeClr val="tx1"/>
          </a:solidFill>
          <a:ln w="9525">
            <a:solidFill>
              <a:schemeClr val="tx1"/>
            </a:solidFill>
            <a:miter lim="800000"/>
            <a:headEnd/>
            <a:tailEnd/>
          </a:ln>
          <a:effectLst/>
        </p:spPr>
        <p:txBody>
          <a:bodyPr wrap="none" anchor="ctr"/>
          <a:lstStyle/>
          <a:p>
            <a:pPr>
              <a:defRPr/>
            </a:pPr>
            <a:endParaRPr lang="es-CO">
              <a:effectLst>
                <a:outerShdw blurRad="38100" dist="38100" dir="2700000" algn="tl">
                  <a:srgbClr val="000000">
                    <a:alpha val="43137"/>
                  </a:srgbClr>
                </a:outerShdw>
              </a:effectLst>
            </a:endParaRPr>
          </a:p>
        </p:txBody>
      </p:sp>
      <p:sp>
        <p:nvSpPr>
          <p:cNvPr id="17424" name="Rectangle 16"/>
          <p:cNvSpPr>
            <a:spLocks noChangeArrowheads="1"/>
          </p:cNvSpPr>
          <p:nvPr/>
        </p:nvSpPr>
        <p:spPr bwMode="auto">
          <a:xfrm>
            <a:off x="468313" y="1773238"/>
            <a:ext cx="8424862" cy="647700"/>
          </a:xfrm>
          <a:prstGeom prst="rect">
            <a:avLst/>
          </a:prstGeom>
          <a:solidFill>
            <a:schemeClr val="tx1"/>
          </a:solidFill>
          <a:ln w="9525">
            <a:solidFill>
              <a:schemeClr val="tx1"/>
            </a:solidFill>
            <a:miter lim="800000"/>
            <a:headEnd/>
            <a:tailEnd/>
          </a:ln>
          <a:effectLst/>
        </p:spPr>
        <p:txBody>
          <a:bodyPr wrap="none" anchor="ctr"/>
          <a:lstStyle/>
          <a:p>
            <a:pPr>
              <a:defRPr/>
            </a:pPr>
            <a:endParaRPr lang="es-CO">
              <a:effectLst>
                <a:outerShdw blurRad="38100" dist="38100" dir="2700000" algn="tl">
                  <a:srgbClr val="000000">
                    <a:alpha val="43137"/>
                  </a:srgbClr>
                </a:outerShdw>
              </a:effectLst>
            </a:endParaRPr>
          </a:p>
        </p:txBody>
      </p:sp>
      <p:sp>
        <p:nvSpPr>
          <p:cNvPr id="17425" name="Rectangle 17"/>
          <p:cNvSpPr>
            <a:spLocks noChangeArrowheads="1"/>
          </p:cNvSpPr>
          <p:nvPr/>
        </p:nvSpPr>
        <p:spPr bwMode="auto">
          <a:xfrm>
            <a:off x="468313" y="3213100"/>
            <a:ext cx="8424862" cy="1079500"/>
          </a:xfrm>
          <a:prstGeom prst="rect">
            <a:avLst/>
          </a:prstGeom>
          <a:solidFill>
            <a:schemeClr val="tx1"/>
          </a:solidFill>
          <a:ln w="9525">
            <a:solidFill>
              <a:schemeClr val="tx1"/>
            </a:solidFill>
            <a:miter lim="800000"/>
            <a:headEnd/>
            <a:tailEnd/>
          </a:ln>
          <a:effectLst/>
        </p:spPr>
        <p:txBody>
          <a:bodyPr wrap="none" anchor="ctr"/>
          <a:lstStyle/>
          <a:p>
            <a:pPr>
              <a:defRPr/>
            </a:pPr>
            <a:endParaRPr lang="es-CO">
              <a:effectLst>
                <a:outerShdw blurRad="38100" dist="38100" dir="2700000" algn="tl">
                  <a:srgbClr val="000000">
                    <a:alpha val="43137"/>
                  </a:srgbClr>
                </a:outerShdw>
              </a:effectLst>
            </a:endParaRPr>
          </a:p>
        </p:txBody>
      </p:sp>
      <p:graphicFrame>
        <p:nvGraphicFramePr>
          <p:cNvPr id="1026" name="Object 8"/>
          <p:cNvGraphicFramePr>
            <a:graphicFrameLocks noChangeAspect="1"/>
          </p:cNvGraphicFramePr>
          <p:nvPr>
            <p:ph sz="half" idx="2"/>
          </p:nvPr>
        </p:nvGraphicFramePr>
        <p:xfrm>
          <a:off x="2555875" y="549275"/>
          <a:ext cx="4230688" cy="4608513"/>
        </p:xfrm>
        <a:graphic>
          <a:graphicData uri="http://schemas.openxmlformats.org/presentationml/2006/ole">
            <p:oleObj spid="_x0000_s1026" name="CorelPhotoPaint.Image.10" r:id="rId4" imgW="857143" imgH="933086" progId="CorelPhotoPaint.Image.10">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468313" y="476250"/>
            <a:ext cx="8280400"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Quien posea este espíritu puede ser muy útil al pueblo.</a:t>
            </a:r>
          </a:p>
          <a:p>
            <a:pPr>
              <a:spcBef>
                <a:spcPct val="50000"/>
              </a:spcBef>
              <a:defRPr/>
            </a:pPr>
            <a:r>
              <a:rPr lang="es-ES">
                <a:effectLst>
                  <a:outerShdw blurRad="38100" dist="38100" dir="2700000" algn="tl">
                    <a:srgbClr val="000000"/>
                  </a:outerShdw>
                </a:effectLst>
              </a:rPr>
              <a:t>La capacidad de un hombre puede ser grande o pequeña, pero basta con que tenga este espíritu para que sea hombre de elevados sentimientos, hombre íntegro y virtuoso, hombre exento de intereses triviales, hombre de provecho para el pueblo.</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5"/>
          <p:cNvSpPr>
            <a:spLocks noGrp="1" noChangeArrowheads="1"/>
          </p:cNvSpPr>
          <p:nvPr>
            <p:ph type="ctrTitle"/>
          </p:nvPr>
        </p:nvSpPr>
        <p:spPr>
          <a:xfrm>
            <a:off x="468313" y="1484313"/>
            <a:ext cx="8207375" cy="3168650"/>
          </a:xfrm>
        </p:spPr>
        <p:txBody>
          <a:bodyPr/>
          <a:lstStyle/>
          <a:p>
            <a:pPr eaLnBrk="1" hangingPunct="1">
              <a:defRPr/>
            </a:pPr>
            <a:r>
              <a:rPr lang="es-ES" sz="6600" b="1" smtClean="0"/>
              <a:t>El viejo tonto que removió las montañas</a:t>
            </a:r>
          </a:p>
        </p:txBody>
      </p:sp>
      <p:sp>
        <p:nvSpPr>
          <p:cNvPr id="58374" name="Rectangle 6"/>
          <p:cNvSpPr>
            <a:spLocks noGrp="1" noChangeArrowheads="1"/>
          </p:cNvSpPr>
          <p:nvPr>
            <p:ph type="subTitle" idx="1"/>
          </p:nvPr>
        </p:nvSpPr>
        <p:spPr>
          <a:xfrm>
            <a:off x="1476375" y="4868863"/>
            <a:ext cx="6400800" cy="720725"/>
          </a:xfrm>
        </p:spPr>
        <p:txBody>
          <a:bodyPr/>
          <a:lstStyle/>
          <a:p>
            <a:pPr eaLnBrk="1" hangingPunct="1">
              <a:defRPr/>
            </a:pPr>
            <a:r>
              <a:rPr lang="es-ES" smtClean="0"/>
              <a:t>11 de Junio de 1945</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468313" y="404813"/>
            <a:ext cx="8135937" cy="61341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Hemos celebrado un congreso muy fructífero.</a:t>
            </a:r>
          </a:p>
          <a:p>
            <a:pPr>
              <a:spcBef>
                <a:spcPct val="50000"/>
              </a:spcBef>
              <a:defRPr/>
            </a:pPr>
            <a:r>
              <a:rPr lang="es-ES">
                <a:effectLst>
                  <a:outerShdw blurRad="38100" dist="38100" dir="2700000" algn="tl">
                    <a:srgbClr val="000000"/>
                  </a:outerShdw>
                </a:effectLst>
              </a:rPr>
              <a:t>Hemos hecho tres cosas.</a:t>
            </a:r>
          </a:p>
          <a:p>
            <a:pPr>
              <a:spcBef>
                <a:spcPct val="50000"/>
              </a:spcBef>
              <a:defRPr/>
            </a:pPr>
            <a:r>
              <a:rPr lang="es-ES">
                <a:effectLst>
                  <a:outerShdw blurRad="38100" dist="38100" dir="2700000" algn="tl">
                    <a:srgbClr val="000000"/>
                  </a:outerShdw>
                </a:effectLst>
              </a:rPr>
              <a:t>Primera, determinamos la línea de nuestro Partido, que consiste en movilizar audazmente a las masas y robustecer las fuerzas populares a fin de que, bajo la dirección del Partido, derroten a los agresores japoneses.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468313" y="981075"/>
            <a:ext cx="8135937"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Consigan la liberación de todo el pueblo y construyan una China de nueva democracia.</a:t>
            </a:r>
          </a:p>
          <a:p>
            <a:pPr>
              <a:spcBef>
                <a:spcPct val="50000"/>
              </a:spcBef>
              <a:defRPr/>
            </a:pPr>
            <a:r>
              <a:rPr lang="es-ES">
                <a:effectLst>
                  <a:outerShdw blurRad="38100" dist="38100" dir="2700000" algn="tl">
                    <a:srgbClr val="000000"/>
                  </a:outerShdw>
                </a:effectLst>
              </a:rPr>
              <a:t>Segunda, aprobamos los nuevos Estatutos del Partido.</a:t>
            </a:r>
          </a:p>
          <a:p>
            <a:pPr>
              <a:spcBef>
                <a:spcPct val="50000"/>
              </a:spcBef>
              <a:defRPr/>
            </a:pPr>
            <a:r>
              <a:rPr lang="es-ES">
                <a:effectLst>
                  <a:outerShdw blurRad="38100" dist="38100" dir="2700000" algn="tl">
                    <a:srgbClr val="000000"/>
                  </a:outerShdw>
                </a:effectLst>
              </a:rPr>
              <a:t>Tercera, elegimos el organismo dirigente del Partido: El Comité Central.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539750" y="908050"/>
            <a:ext cx="8135938"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 ahora en adelante, nuestra tarea es dirigir a todo el Partido en la aplicación de su línea.</a:t>
            </a:r>
          </a:p>
          <a:p>
            <a:pPr>
              <a:spcBef>
                <a:spcPct val="50000"/>
              </a:spcBef>
              <a:defRPr/>
            </a:pPr>
            <a:r>
              <a:rPr lang="es-ES">
                <a:effectLst>
                  <a:outerShdw blurRad="38100" dist="38100" dir="2700000" algn="tl">
                    <a:srgbClr val="000000"/>
                  </a:outerShdw>
                </a:effectLst>
              </a:rPr>
              <a:t>El nuestro ha sido un congreso de victoria, un congreso de unidad.</a:t>
            </a:r>
          </a:p>
          <a:p>
            <a:pPr>
              <a:spcBef>
                <a:spcPct val="50000"/>
              </a:spcBef>
              <a:defRPr/>
            </a:pPr>
            <a:r>
              <a:rPr lang="es-ES">
                <a:effectLst>
                  <a:outerShdw blurRad="38100" dist="38100" dir="2700000" algn="tl">
                    <a:srgbClr val="000000"/>
                  </a:outerShdw>
                </a:effectLst>
              </a:rPr>
              <a:t>Los delegados han formulado excelentes observaciones sobre los tres informes.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539750" y="1341438"/>
            <a:ext cx="8135938" cy="421163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Muchos camaradas se han hecho autocrítica; partiendo del afán de unidad, se ha logrado la unidad mediante la autocrítica.</a:t>
            </a:r>
          </a:p>
          <a:p>
            <a:pPr>
              <a:spcBef>
                <a:spcPct val="50000"/>
              </a:spcBef>
              <a:defRPr/>
            </a:pPr>
            <a:r>
              <a:rPr lang="es-ES">
                <a:effectLst>
                  <a:outerShdw blurRad="38100" dist="38100" dir="2700000" algn="tl">
                    <a:srgbClr val="000000"/>
                  </a:outerShdw>
                </a:effectLst>
              </a:rPr>
              <a:t>Este congreso ha sido un modelo de unidad, de autocrítica y de democracia interna del Partido.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539750" y="476250"/>
            <a:ext cx="8064500"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Clausurado el Congreso, muchos camaradas regresarán a sus puestos de trabajo o partirán para los diversos frentes de batalla.</a:t>
            </a:r>
          </a:p>
          <a:p>
            <a:pPr>
              <a:spcBef>
                <a:spcPct val="50000"/>
              </a:spcBef>
              <a:defRPr/>
            </a:pPr>
            <a:r>
              <a:rPr lang="es-ES">
                <a:effectLst>
                  <a:outerShdw blurRad="38100" dist="38100" dir="2700000" algn="tl">
                    <a:srgbClr val="000000"/>
                  </a:outerShdw>
                </a:effectLst>
              </a:rPr>
              <a:t>Adondequiera que vayan , camaradas, deben divulgar la línea del Congreso y, por  intermedio de los militantes del Partido, explicarla a las grandes masas populares.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501650" y="620713"/>
            <a:ext cx="8391525"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Al divulgar la línea del Congreso, nos proponemos infundir a todo el Partido y a todo el pueblo la convicción de que la revolución triunfará. Ante todo, debemos elevar la conciencia política de la vanguardia, de modo que sea resuelta, no tema ningún sacrificio y supere todas las dificultades para conquistar la victoria.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755650" y="1341438"/>
            <a:ext cx="7777163"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Pero esto no basta; también debemos despertar la conciencia política de las grandes masas populares de todo el país para que, voluntariamente y de buen grado, luchen junto con nosotros por la victoria.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900113" y="1412875"/>
            <a:ext cx="7489825" cy="421163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Debemos inflamar a todo el pueblo con la convicción de que China pertenece al pueblo chino y no a los reaccionarios.</a:t>
            </a:r>
          </a:p>
          <a:p>
            <a:pPr>
              <a:spcBef>
                <a:spcPct val="50000"/>
              </a:spcBef>
              <a:defRPr/>
            </a:pPr>
            <a:r>
              <a:rPr lang="es-ES">
                <a:effectLst>
                  <a:outerShdw blurRad="38100" dist="38100" dir="2700000" algn="tl">
                    <a:srgbClr val="000000"/>
                  </a:outerShdw>
                </a:effectLst>
              </a:rPr>
              <a:t>Hay una antigua fábula china llamada “El Viejo Tonto que removió las montañas”.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FOTOGRAFÍA2"/>
          <p:cNvPicPr>
            <a:picLocks noChangeAspect="1" noChangeArrowheads="1"/>
          </p:cNvPicPr>
          <p:nvPr/>
        </p:nvPicPr>
        <p:blipFill>
          <a:blip r:embed="rId2" cstate="print"/>
          <a:srcRect/>
          <a:stretch>
            <a:fillRect/>
          </a:stretch>
        </p:blipFill>
        <p:spPr bwMode="auto">
          <a:xfrm>
            <a:off x="539750" y="1412875"/>
            <a:ext cx="3840163" cy="4171950"/>
          </a:xfrm>
          <a:prstGeom prst="rect">
            <a:avLst/>
          </a:prstGeom>
          <a:noFill/>
          <a:effectLst>
            <a:outerShdw dist="109250" dir="3267739" algn="ctr" rotWithShape="0">
              <a:srgbClr val="140000">
                <a:alpha val="50000"/>
              </a:srgbClr>
            </a:outerShdw>
          </a:effectLst>
        </p:spPr>
      </p:pic>
      <p:sp>
        <p:nvSpPr>
          <p:cNvPr id="20485" name="Rectangle 5"/>
          <p:cNvSpPr>
            <a:spLocks noChangeArrowheads="1"/>
          </p:cNvSpPr>
          <p:nvPr/>
        </p:nvSpPr>
        <p:spPr bwMode="auto">
          <a:xfrm>
            <a:off x="827088" y="4652963"/>
            <a:ext cx="865187" cy="792162"/>
          </a:xfrm>
          <a:prstGeom prst="rect">
            <a:avLst/>
          </a:prstGeom>
          <a:solidFill>
            <a:schemeClr val="tx1"/>
          </a:solidFill>
          <a:ln w="9525">
            <a:solidFill>
              <a:schemeClr val="tx1"/>
            </a:solidFill>
            <a:miter lim="800000"/>
            <a:headEnd/>
            <a:tailEnd/>
          </a:ln>
          <a:effectLst/>
        </p:spPr>
        <p:txBody>
          <a:bodyPr wrap="none" anchor="ctr"/>
          <a:lstStyle/>
          <a:p>
            <a:pPr>
              <a:defRPr/>
            </a:pPr>
            <a:endParaRPr lang="es-CO">
              <a:effectLst>
                <a:outerShdw blurRad="38100" dist="38100" dir="2700000" algn="tl">
                  <a:srgbClr val="000000">
                    <a:alpha val="43137"/>
                  </a:srgbClr>
                </a:outerShdw>
              </a:effectLst>
            </a:endParaRPr>
          </a:p>
        </p:txBody>
      </p:sp>
      <p:sp>
        <p:nvSpPr>
          <p:cNvPr id="7172" name="Text Box 7"/>
          <p:cNvSpPr txBox="1">
            <a:spLocks noChangeArrowheads="1"/>
          </p:cNvSpPr>
          <p:nvPr/>
        </p:nvSpPr>
        <p:spPr bwMode="auto">
          <a:xfrm>
            <a:off x="4859338" y="1125538"/>
            <a:ext cx="3960812" cy="5126037"/>
          </a:xfrm>
          <a:prstGeom prst="rect">
            <a:avLst/>
          </a:prstGeom>
          <a:noFill/>
          <a:ln w="9525">
            <a:noFill/>
            <a:miter lim="800000"/>
            <a:headEnd/>
            <a:tailEnd/>
          </a:ln>
        </p:spPr>
        <p:txBody>
          <a:bodyPr>
            <a:spAutoFit/>
          </a:bodyPr>
          <a:lstStyle/>
          <a:p>
            <a:pPr>
              <a:spcBef>
                <a:spcPct val="50000"/>
              </a:spcBef>
            </a:pPr>
            <a:r>
              <a:rPr lang="es-ES" sz="2800"/>
              <a:t>La navegación en los mares depende del timonel, hacer la revolución depende del pensamiento de Mao Tse-tung.</a:t>
            </a:r>
          </a:p>
          <a:p>
            <a:pPr>
              <a:spcBef>
                <a:spcPct val="50000"/>
              </a:spcBef>
            </a:pPr>
            <a:endParaRPr lang="es-ES" sz="2800"/>
          </a:p>
          <a:p>
            <a:pPr>
              <a:spcBef>
                <a:spcPct val="50000"/>
              </a:spcBef>
            </a:pPr>
            <a:r>
              <a:rPr lang="es-ES" sz="2400"/>
              <a:t>			</a:t>
            </a:r>
            <a:r>
              <a:rPr lang="es-ES" sz="2000"/>
              <a:t>Lin Piao</a:t>
            </a:r>
          </a:p>
          <a:p>
            <a:pPr>
              <a:spcBef>
                <a:spcPct val="50000"/>
              </a:spcBef>
            </a:pPr>
            <a:endParaRPr lang="es-ES" sz="2000"/>
          </a:p>
          <a:p>
            <a:pPr>
              <a:spcBef>
                <a:spcPct val="50000"/>
              </a:spcBef>
            </a:pPr>
            <a:endParaRPr lang="es-ES" sz="1800"/>
          </a:p>
          <a:p>
            <a:pPr>
              <a:spcBef>
                <a:spcPct val="50000"/>
              </a:spcBef>
            </a:pPr>
            <a:r>
              <a:rPr lang="es-ES" sz="1800" b="0"/>
              <a:t>	29 de noviembre de 1967</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755650" y="836613"/>
            <a:ext cx="7632700" cy="531018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Cuenta que hace mucho tiempo vivía en el norte de China un anciano conocido como el Viejo Tonto de las montañas del norte.</a:t>
            </a:r>
          </a:p>
          <a:p>
            <a:pPr>
              <a:spcBef>
                <a:spcPct val="50000"/>
              </a:spcBef>
              <a:defRPr/>
            </a:pPr>
            <a:r>
              <a:rPr lang="es-ES">
                <a:effectLst>
                  <a:outerShdw blurRad="38100" dist="38100" dir="2700000" algn="tl">
                    <a:srgbClr val="000000"/>
                  </a:outerShdw>
                </a:effectLst>
              </a:rPr>
              <a:t>Su casa miraba al sur, y frente a ella, obstruyendo el paso, se alzaban dos grandes montañas: Taijang y Wangwu.</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755650" y="476250"/>
            <a:ext cx="7775575"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Viejo Tonto decidió llevar a sus hijos a remover con azadones las dos montañas.</a:t>
            </a:r>
          </a:p>
          <a:p>
            <a:pPr>
              <a:spcBef>
                <a:spcPct val="50000"/>
              </a:spcBef>
              <a:defRPr/>
            </a:pPr>
            <a:r>
              <a:rPr lang="es-ES">
                <a:effectLst>
                  <a:outerShdw blurRad="38100" dist="38100" dir="2700000" algn="tl">
                    <a:srgbClr val="000000"/>
                  </a:outerShdw>
                </a:effectLst>
              </a:rPr>
              <a:t>Otro anciano, conocido como el Viejo Sabio, los vio y, riéndose, les dijo: “¡Qué tontería! Es absolutamente imposible que vosotros, siendo tan pocos, logréis remover montañas tan grandes”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684213" y="1700213"/>
            <a:ext cx="7921625"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Viejo Tonto respondió: “Después que yo muera, seguirán mis hijos; cuando ellos mueran, quedarán mis nietos, y luego sus hijos y los hijos de sus hijos, y así indefinidamente.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755650" y="1557338"/>
            <a:ext cx="7704138" cy="366236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Aunque son muy altas, estas montañas no crecen y con cada pedazo que les sacamos se hacen más pequeñas.</a:t>
            </a:r>
          </a:p>
          <a:p>
            <a:pPr>
              <a:spcBef>
                <a:spcPct val="50000"/>
              </a:spcBef>
              <a:defRPr/>
            </a:pPr>
            <a:r>
              <a:rPr lang="es-ES">
                <a:effectLst>
                  <a:outerShdw blurRad="38100" dist="38100" dir="2700000" algn="tl">
                    <a:srgbClr val="000000"/>
                  </a:outerShdw>
                </a:effectLst>
              </a:rPr>
              <a:t>¿Por qué no vamos a poder removerlas?.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971550" y="1052513"/>
            <a:ext cx="7345363" cy="476091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Después de refutar la errónea idea del Viejo Sabio, siguió cavando día tras día, sin cejar en su decisión.</a:t>
            </a:r>
          </a:p>
          <a:p>
            <a:pPr>
              <a:spcBef>
                <a:spcPct val="50000"/>
              </a:spcBef>
              <a:defRPr/>
            </a:pPr>
            <a:r>
              <a:rPr lang="es-ES">
                <a:effectLst>
                  <a:outerShdw blurRad="38100" dist="38100" dir="2700000" algn="tl">
                    <a:srgbClr val="000000"/>
                  </a:outerShdw>
                </a:effectLst>
              </a:rPr>
              <a:t>Dios, conmovido ante esto, envió a la tierra dos ángeles, que se llevaron a cuestas ambas montañas.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684213" y="1268413"/>
            <a:ext cx="7993062" cy="421163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Hoy, sobre el pueblo chino pesan también dos grandes montañas, una se llama imperialismo y la otra, feudalismo.</a:t>
            </a:r>
          </a:p>
          <a:p>
            <a:pPr>
              <a:spcBef>
                <a:spcPct val="50000"/>
              </a:spcBef>
              <a:defRPr/>
            </a:pPr>
            <a:r>
              <a:rPr lang="es-ES">
                <a:effectLst>
                  <a:outerShdw blurRad="38100" dist="38100" dir="2700000" algn="tl">
                    <a:srgbClr val="000000"/>
                  </a:outerShdw>
                </a:effectLst>
              </a:rPr>
              <a:t>El Partido Comunista de China hace tiempo que decidió eliminarlas.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755650" y="620713"/>
            <a:ext cx="7704138"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Debemos perseverar en nuestra decisión y trabajar sin cesar; también conmoveremos a Dios.</a:t>
            </a:r>
          </a:p>
          <a:p>
            <a:pPr>
              <a:spcBef>
                <a:spcPct val="50000"/>
              </a:spcBef>
              <a:defRPr/>
            </a:pPr>
            <a:r>
              <a:rPr lang="es-ES">
                <a:effectLst>
                  <a:outerShdw blurRad="38100" dist="38100" dir="2700000" algn="tl">
                    <a:srgbClr val="000000"/>
                  </a:outerShdw>
                </a:effectLst>
              </a:rPr>
              <a:t>Nuestro Dios no es otro que las masas populares de China.</a:t>
            </a:r>
          </a:p>
          <a:p>
            <a:pPr>
              <a:spcBef>
                <a:spcPct val="50000"/>
              </a:spcBef>
              <a:defRPr/>
            </a:pPr>
            <a:r>
              <a:rPr lang="es-ES">
                <a:effectLst>
                  <a:outerShdw blurRad="38100" dist="38100" dir="2700000" algn="tl">
                    <a:srgbClr val="000000"/>
                  </a:outerShdw>
                </a:effectLst>
              </a:rPr>
              <a:t>Si ellas se alzan y cavan junto con nosotros, ¿por qué no vamos a poder eliminar esas montañas?.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684213" y="549275"/>
            <a:ext cx="7704137"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Ayer, durante una conversación con dos norteamericanos que regresaban a su país, dije que el Gobierno de los EE.UU. trata de socavar nuestra causa y que eso no lo toleraremos.</a:t>
            </a:r>
          </a:p>
          <a:p>
            <a:pPr>
              <a:spcBef>
                <a:spcPct val="50000"/>
              </a:spcBef>
              <a:defRPr/>
            </a:pPr>
            <a:r>
              <a:rPr lang="es-ES">
                <a:effectLst>
                  <a:outerShdw blurRad="38100" dist="38100" dir="2700000" algn="tl">
                    <a:srgbClr val="000000"/>
                  </a:outerShdw>
                </a:effectLst>
              </a:rPr>
              <a:t>Nos oponemos a la política de ese Gobierno de apoyar a Chiang Kai-shek contra los comunistas.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755650" y="1412875"/>
            <a:ext cx="7921625"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Pero debemos establecer una distinción, primero, entre el pueblo  y el Gobierno de los EE.UU. y, segundo, dentro de ese Gobierno, entre los que deciden la política y los funcionarios en general.</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ext Box 4"/>
          <p:cNvSpPr txBox="1">
            <a:spLocks noChangeArrowheads="1"/>
          </p:cNvSpPr>
          <p:nvPr/>
        </p:nvSpPr>
        <p:spPr bwMode="auto">
          <a:xfrm>
            <a:off x="611188" y="1196975"/>
            <a:ext cx="7993062" cy="44862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Dije a estos dos norteamericanos: “Comuniquen a los fabricantes de la política de su Gobierno que nosotros les prohibimos entrar en las regiones liberadas, porque su política es apoyar a Chiang Kai-shek contra los comunistas, y no les tenemos confianza.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FOTOGRAFÍA3"/>
          <p:cNvPicPr>
            <a:picLocks noChangeAspect="1" noChangeArrowheads="1"/>
          </p:cNvPicPr>
          <p:nvPr/>
        </p:nvPicPr>
        <p:blipFill>
          <a:blip r:embed="rId2" cstate="print"/>
          <a:srcRect/>
          <a:stretch>
            <a:fillRect/>
          </a:stretch>
        </p:blipFill>
        <p:spPr bwMode="auto">
          <a:xfrm>
            <a:off x="611188" y="836613"/>
            <a:ext cx="3924300" cy="5300662"/>
          </a:xfrm>
          <a:prstGeom prst="rect">
            <a:avLst/>
          </a:prstGeom>
          <a:noFill/>
          <a:effectLst>
            <a:outerShdw dist="89803" dir="2700000" algn="ctr" rotWithShape="0">
              <a:srgbClr val="140000">
                <a:alpha val="50000"/>
              </a:srgbClr>
            </a:outerShdw>
          </a:effectLst>
        </p:spPr>
      </p:pic>
      <p:sp>
        <p:nvSpPr>
          <p:cNvPr id="8195" name="Text Box 5"/>
          <p:cNvSpPr txBox="1">
            <a:spLocks noChangeArrowheads="1"/>
          </p:cNvSpPr>
          <p:nvPr/>
        </p:nvSpPr>
        <p:spPr bwMode="auto">
          <a:xfrm>
            <a:off x="4787900" y="1196975"/>
            <a:ext cx="4103688" cy="4364038"/>
          </a:xfrm>
          <a:prstGeom prst="rect">
            <a:avLst/>
          </a:prstGeom>
          <a:noFill/>
          <a:ln w="9525">
            <a:noFill/>
            <a:miter lim="800000"/>
            <a:headEnd/>
            <a:tailEnd/>
          </a:ln>
        </p:spPr>
        <p:txBody>
          <a:bodyPr>
            <a:spAutoFit/>
          </a:bodyPr>
          <a:lstStyle/>
          <a:p>
            <a:pPr>
              <a:spcBef>
                <a:spcPct val="50000"/>
              </a:spcBef>
            </a:pPr>
            <a:r>
              <a:rPr lang="es-ES" sz="2800"/>
              <a:t>Estudiar las obras del Presidente Mao, seguir sus enseñanzas, actuar de acuerdo con sus instrucciones y ser su buen combatiente.</a:t>
            </a:r>
          </a:p>
          <a:p>
            <a:pPr>
              <a:spcBef>
                <a:spcPct val="50000"/>
              </a:spcBef>
            </a:pPr>
            <a:endParaRPr lang="es-ES" sz="2800"/>
          </a:p>
          <a:p>
            <a:pPr>
              <a:spcBef>
                <a:spcPct val="50000"/>
              </a:spcBef>
            </a:pPr>
            <a:r>
              <a:rPr lang="es-ES" sz="2800"/>
              <a:t>			</a:t>
            </a:r>
            <a:r>
              <a:rPr lang="es-ES" sz="2000"/>
              <a:t>Lin Piao</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684213" y="1341438"/>
            <a:ext cx="8135937" cy="421163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Pueden venir a las regiones liberadas si su propósito es combatir al Japón, pero antes hay que llegar a un acuerdo.</a:t>
            </a:r>
          </a:p>
          <a:p>
            <a:pPr>
              <a:spcBef>
                <a:spcPct val="50000"/>
              </a:spcBef>
              <a:defRPr/>
            </a:pPr>
            <a:r>
              <a:rPr lang="es-ES">
                <a:effectLst>
                  <a:outerShdw blurRad="38100" dist="38100" dir="2700000" algn="tl">
                    <a:srgbClr val="000000"/>
                  </a:outerShdw>
                </a:effectLst>
              </a:rPr>
              <a:t>No les permitiremos andar husmeando por donde se les antoje.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755650" y="1557338"/>
            <a:ext cx="7775575"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Dado que Patrick J. Hurley declaró públicamente que no habría cooperación con el Partido Comunista de China, “¿para qué desean ustedes venir a merodear en nuestras regiones liberadas?”.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539750" y="620713"/>
            <a:ext cx="8064500" cy="5859462"/>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 política del Gobierno yanqui de apoyar a Chiang Kai-shek contra los comunistas revela lo desenfrenada que es la reacción norteamericana.</a:t>
            </a:r>
          </a:p>
          <a:p>
            <a:pPr>
              <a:spcBef>
                <a:spcPct val="50000"/>
              </a:spcBef>
              <a:defRPr/>
            </a:pPr>
            <a:r>
              <a:rPr lang="es-ES">
                <a:effectLst>
                  <a:outerShdw blurRad="38100" dist="38100" dir="2700000" algn="tl">
                    <a:srgbClr val="000000"/>
                  </a:outerShdw>
                </a:effectLst>
              </a:rPr>
              <a:t>Pero está condenado al fracaso todo intento de los reaccionarios, chinos o extranjeros, para impedir la victoria de nuestro pueblo.</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395288" y="765175"/>
            <a:ext cx="8497887"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 democracia constituye la corriente principal en el mundo actual, mientras que la reacción antidemocrática es solo una contracorriente. Esta contracorriente reaccionaria intenta predominar sobre la corriente principal de independencia nacional y democracia popular, pero jamás pasará a ser corriente principal.</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p:cNvSpPr txBox="1">
            <a:spLocks noChangeArrowheads="1"/>
          </p:cNvSpPr>
          <p:nvPr/>
        </p:nvSpPr>
        <p:spPr bwMode="auto">
          <a:xfrm>
            <a:off x="900113" y="2133600"/>
            <a:ext cx="7416800" cy="22891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Actualmente existen aún en el viejo mundo tres grandes contradicciones, que hace un tiempo señaló Stalin:</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755650" y="2349500"/>
            <a:ext cx="7704138" cy="17399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 primera, entre el proletariado y la burguesía dentro de los países imperialistas.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p:cNvSpPr txBox="1">
            <a:spLocks noChangeArrowheads="1"/>
          </p:cNvSpPr>
          <p:nvPr/>
        </p:nvSpPr>
        <p:spPr bwMode="auto">
          <a:xfrm>
            <a:off x="1116013" y="2492375"/>
            <a:ext cx="7129462" cy="11906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 segunda, entre las diversas potencias imperialistas.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1042988" y="2349500"/>
            <a:ext cx="7200900" cy="1739900"/>
          </a:xfrm>
          <a:prstGeom prst="rect">
            <a:avLst/>
          </a:prstGeom>
          <a:noFill/>
          <a:ln w="9525">
            <a:noFill/>
            <a:miter lim="800000"/>
            <a:headEnd/>
            <a:tailEnd/>
          </a:ln>
          <a:effectLst/>
        </p:spPr>
        <p:txBody>
          <a:bodyPr>
            <a:spAutoFit/>
          </a:bodyPr>
          <a:lstStyle/>
          <a:p>
            <a:pPr>
              <a:defRPr/>
            </a:pPr>
            <a:r>
              <a:rPr lang="es-ES">
                <a:effectLst>
                  <a:outerShdw blurRad="38100" dist="38100" dir="2700000" algn="tl">
                    <a:srgbClr val="000000"/>
                  </a:outerShdw>
                </a:effectLst>
              </a:rPr>
              <a:t>Y la tercera, entre los países </a:t>
            </a:r>
          </a:p>
          <a:p>
            <a:pPr>
              <a:defRPr/>
            </a:pPr>
            <a:r>
              <a:rPr lang="es-ES">
                <a:effectLst>
                  <a:outerShdw blurRad="38100" dist="38100" dir="2700000" algn="tl">
                    <a:srgbClr val="000000"/>
                  </a:outerShdw>
                </a:effectLst>
              </a:rPr>
              <a:t>Coloniales y semicoloniales  y las metrópolis imperialistas.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4"/>
          <p:cNvSpPr txBox="1">
            <a:spLocks noChangeArrowheads="1"/>
          </p:cNvSpPr>
          <p:nvPr/>
        </p:nvSpPr>
        <p:spPr bwMode="auto">
          <a:xfrm>
            <a:off x="539750" y="476250"/>
            <a:ext cx="8208963" cy="5859463"/>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Estas contradicciones no solo siguen existiendo, sino que se desarrollan tornándose más agudas y amplias.</a:t>
            </a:r>
          </a:p>
          <a:p>
            <a:pPr>
              <a:spcBef>
                <a:spcPct val="50000"/>
              </a:spcBef>
              <a:defRPr/>
            </a:pPr>
            <a:r>
              <a:rPr lang="es-ES">
                <a:effectLst>
                  <a:outerShdw blurRad="38100" dist="38100" dir="2700000" algn="tl">
                    <a:srgbClr val="000000"/>
                  </a:outerShdw>
                </a:effectLst>
              </a:rPr>
              <a:t>Y a consecuencia de su existencia y desarrollo, llegará el día en que sea barrida la contracorriente reaccionaria antisoviética, anticomunista y antidemocrática, que hoy todavía existe.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611188" y="692150"/>
            <a:ext cx="8064500"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estos momentos se celebran dos congresos en China, el VI Congreso del Kuomintang y el VII Congreso del Partido Comunista. Tienen objetivos diametralmente opuestos: uno pretende aniquilar al Partido Comunista y demás fuerzas democráticas de China y así sumergir a nuestro país en las tinieblas.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971550" y="620713"/>
            <a:ext cx="7561263" cy="5568950"/>
          </a:xfrm>
          <a:prstGeom prst="rect">
            <a:avLst/>
          </a:prstGeom>
          <a:noFill/>
          <a:ln w="9525">
            <a:noFill/>
            <a:miter lim="800000"/>
            <a:headEnd/>
            <a:tailEnd/>
          </a:ln>
          <a:effectLst/>
        </p:spPr>
        <p:txBody>
          <a:bodyPr>
            <a:spAutoFit/>
          </a:bodyPr>
          <a:lstStyle/>
          <a:p>
            <a:pPr>
              <a:spcBef>
                <a:spcPct val="50000"/>
              </a:spcBef>
              <a:defRPr/>
            </a:pPr>
            <a:r>
              <a:rPr lang="es-ES" sz="2400">
                <a:effectLst>
                  <a:outerShdw blurRad="38100" dist="38100" dir="2700000" algn="tl">
                    <a:srgbClr val="000000"/>
                  </a:outerShdw>
                </a:effectLst>
              </a:rPr>
              <a:t>No sólo los combatientes sino también los cuadros deben estudiar los “tres artículos más leídos”.</a:t>
            </a:r>
          </a:p>
          <a:p>
            <a:pPr>
              <a:spcBef>
                <a:spcPct val="50000"/>
              </a:spcBef>
              <a:defRPr/>
            </a:pPr>
            <a:endParaRPr lang="es-ES" sz="2400">
              <a:effectLst>
                <a:outerShdw blurRad="38100" dist="38100" dir="2700000" algn="tl">
                  <a:srgbClr val="000000"/>
                </a:outerShdw>
              </a:effectLst>
            </a:endParaRPr>
          </a:p>
          <a:p>
            <a:pPr>
              <a:spcBef>
                <a:spcPct val="50000"/>
              </a:spcBef>
              <a:defRPr/>
            </a:pPr>
            <a:r>
              <a:rPr lang="es-ES" sz="2400">
                <a:effectLst>
                  <a:outerShdw blurRad="38100" dist="38100" dir="2700000" algn="tl">
                    <a:srgbClr val="000000"/>
                  </a:outerShdw>
                </a:effectLst>
              </a:rPr>
              <a:t>Estudiar los “tres artículos más leídos” es bastante fácil, pero ponerlos en práctica es aún más difícil.</a:t>
            </a:r>
          </a:p>
          <a:p>
            <a:pPr>
              <a:spcBef>
                <a:spcPct val="50000"/>
              </a:spcBef>
              <a:defRPr/>
            </a:pPr>
            <a:endParaRPr lang="es-ES" sz="2400">
              <a:effectLst>
                <a:outerShdw blurRad="38100" dist="38100" dir="2700000" algn="tl">
                  <a:srgbClr val="000000"/>
                </a:outerShdw>
              </a:effectLst>
            </a:endParaRPr>
          </a:p>
          <a:p>
            <a:pPr>
              <a:spcBef>
                <a:spcPct val="50000"/>
              </a:spcBef>
              <a:defRPr/>
            </a:pPr>
            <a:r>
              <a:rPr lang="es-ES" sz="2400">
                <a:effectLst>
                  <a:outerShdw blurRad="38100" dist="38100" dir="2700000" algn="tl">
                    <a:srgbClr val="000000"/>
                  </a:outerShdw>
                </a:effectLst>
              </a:rPr>
              <a:t>Hay que estudiar los “tres artículos más leídos como máximas.</a:t>
            </a:r>
          </a:p>
          <a:p>
            <a:pPr>
              <a:spcBef>
                <a:spcPct val="50000"/>
              </a:spcBef>
              <a:defRPr/>
            </a:pPr>
            <a:endParaRPr lang="es-ES" sz="2400">
              <a:effectLst>
                <a:outerShdw blurRad="38100" dist="38100" dir="2700000" algn="tl">
                  <a:srgbClr val="000000"/>
                </a:outerShdw>
              </a:effectLst>
            </a:endParaRPr>
          </a:p>
          <a:p>
            <a:pPr>
              <a:spcBef>
                <a:spcPct val="50000"/>
              </a:spcBef>
              <a:defRPr/>
            </a:pPr>
            <a:r>
              <a:rPr lang="es-ES" sz="2400">
                <a:effectLst>
                  <a:outerShdw blurRad="38100" dist="38100" dir="2700000" algn="tl">
                    <a:srgbClr val="000000"/>
                  </a:outerShdw>
                </a:effectLst>
              </a:rPr>
              <a:t>Deben ser estudiados en todos los niveles.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755650" y="1557338"/>
            <a:ext cx="7775575"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otro aspira a derrocar al imperialismo japonés y sus lacayos, las fuerzas feudales chinas, construir una China de nueva democracia y, de esta manera, conducir a nuestro país hacia la luz.</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755650" y="836613"/>
            <a:ext cx="7777163" cy="5310187"/>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Estas dos líneas luchan entre sí.</a:t>
            </a:r>
          </a:p>
          <a:p>
            <a:pPr>
              <a:spcBef>
                <a:spcPct val="50000"/>
              </a:spcBef>
              <a:defRPr/>
            </a:pPr>
            <a:r>
              <a:rPr lang="es-ES">
                <a:effectLst>
                  <a:outerShdw blurRad="38100" dist="38100" dir="2700000" algn="tl">
                    <a:srgbClr val="000000"/>
                  </a:outerShdw>
                </a:effectLst>
              </a:rPr>
              <a:t>Tenemos la firme convicción de que, dirigido por el Partido Comunista de China y guiado por la línea de su VII Congreso, el pueblo chino alcanzará la victoria total, mientras que la línea contrarevolucionaria del Kuomintang fracasará.</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ctrTitle"/>
          </p:nvPr>
        </p:nvSpPr>
        <p:spPr>
          <a:xfrm>
            <a:off x="611188" y="620713"/>
            <a:ext cx="8061325" cy="4392612"/>
          </a:xfrm>
        </p:spPr>
        <p:txBody>
          <a:bodyPr/>
          <a:lstStyle/>
          <a:p>
            <a:pPr eaLnBrk="1" hangingPunct="1">
              <a:defRPr/>
            </a:pPr>
            <a:r>
              <a:rPr lang="es-ES" sz="6600" b="1" smtClean="0"/>
              <a:t>Sobre la rectificación de las ideas erróneas en el Partido</a:t>
            </a:r>
          </a:p>
        </p:txBody>
      </p:sp>
      <p:sp>
        <p:nvSpPr>
          <p:cNvPr id="92165" name="Rectangle 5"/>
          <p:cNvSpPr>
            <a:spLocks noGrp="1" noChangeArrowheads="1"/>
          </p:cNvSpPr>
          <p:nvPr>
            <p:ph type="subTitle" idx="1"/>
          </p:nvPr>
        </p:nvSpPr>
        <p:spPr>
          <a:xfrm>
            <a:off x="1403350" y="5516563"/>
            <a:ext cx="6400800" cy="720725"/>
          </a:xfrm>
        </p:spPr>
        <p:txBody>
          <a:bodyPr/>
          <a:lstStyle/>
          <a:p>
            <a:pPr eaLnBrk="1" hangingPunct="1">
              <a:defRPr/>
            </a:pPr>
            <a:r>
              <a:rPr lang="es-ES" smtClean="0"/>
              <a:t>Diciembre de 1929</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Text Box 4"/>
          <p:cNvSpPr txBox="1">
            <a:spLocks noChangeArrowheads="1"/>
          </p:cNvSpPr>
          <p:nvPr/>
        </p:nvSpPr>
        <p:spPr bwMode="auto">
          <a:xfrm>
            <a:off x="611188" y="1484313"/>
            <a:ext cx="8064500" cy="39370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En la organización del Partido Comunista en el 4º Cuerpo de Ejército del Ejército Rojo, existen diversas ideas no proletarias, que obstaculizan en gran medida la aplicación de la línea correcta del Partido.</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827088" y="1700213"/>
            <a:ext cx="7993062" cy="33877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Si estas ideas no se corrigen definitivamente, será imposible que el 4º Cuerpo de Ejército se haga cargo de las tareas que le ha encomendado la gran lucha revolucionaria de China.</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4"/>
          <p:cNvSpPr txBox="1">
            <a:spLocks noChangeArrowheads="1"/>
          </p:cNvSpPr>
          <p:nvPr/>
        </p:nvSpPr>
        <p:spPr bwMode="auto">
          <a:xfrm>
            <a:off x="684213" y="981075"/>
            <a:ext cx="7775575"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Las distintas ideas incorrectas que existen en esta organización del Partido tienen su origen, como es lógico, en el hecho de que la base de dicha organización está compuesta, en su gran mayoría, de campesinos y otros elementos procedentes de la pequeña burguesía.</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755650" y="908050"/>
            <a:ext cx="7920038" cy="50355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Pero el hecho de que los organismos dirigentes del Partido no hayan combatido de manera coordinada y resuelta esas ideas incorrectas, ni hayan educado suficientemente a sus militantes en la línea justa, es también causa importante de su existencia y desarrollo.</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755650" y="404813"/>
            <a:ext cx="7993063" cy="613410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Este Congreso, de conformidad con el espíritu de la carta de septiembre del Comité Central, señala aquí las manifestaciones de las ideas no proletarias en la organización del Partido en el 4º Cuerpo de Ejército, así como su origen y los métodos para rectificarlas, y llama a todos los camaradas a luchar por eliminarlas completamente.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Rectangle 6"/>
          <p:cNvSpPr>
            <a:spLocks noGrp="1" noChangeArrowheads="1"/>
          </p:cNvSpPr>
          <p:nvPr>
            <p:ph type="title"/>
          </p:nvPr>
        </p:nvSpPr>
        <p:spPr>
          <a:xfrm>
            <a:off x="539750" y="2205038"/>
            <a:ext cx="8229600" cy="2736850"/>
          </a:xfrm>
        </p:spPr>
        <p:txBody>
          <a:bodyPr/>
          <a:lstStyle/>
          <a:p>
            <a:pPr eaLnBrk="1" hangingPunct="1">
              <a:defRPr/>
            </a:pPr>
            <a:r>
              <a:rPr lang="es-ES" sz="6000" b="1" smtClean="0"/>
              <a:t>Sobre el punto de vista puramente Militar</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ext Box 4"/>
          <p:cNvSpPr txBox="1">
            <a:spLocks noChangeArrowheads="1"/>
          </p:cNvSpPr>
          <p:nvPr/>
        </p:nvSpPr>
        <p:spPr bwMode="auto">
          <a:xfrm>
            <a:off x="539750" y="1844675"/>
            <a:ext cx="8135938" cy="31130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punto de vista puramente militar está muy desarrollado entre una parte de los camaradas del Ejército Rojo.</a:t>
            </a:r>
          </a:p>
          <a:p>
            <a:pPr>
              <a:spcBef>
                <a:spcPct val="50000"/>
              </a:spcBef>
              <a:defRPr/>
            </a:pPr>
            <a:r>
              <a:rPr lang="es-ES">
                <a:effectLst>
                  <a:outerShdw blurRad="38100" dist="38100" dir="2700000" algn="tl">
                    <a:srgbClr val="000000"/>
                  </a:outerShdw>
                </a:effectLst>
              </a:rPr>
              <a:t>Se manifiesta en lo siguiente: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258888" y="1844675"/>
            <a:ext cx="7129462" cy="3563938"/>
          </a:xfrm>
          <a:prstGeom prst="rect">
            <a:avLst/>
          </a:prstGeom>
          <a:noFill/>
          <a:ln w="9525">
            <a:noFill/>
            <a:miter lim="800000"/>
            <a:headEnd/>
            <a:tailEnd/>
          </a:ln>
          <a:effectLst/>
        </p:spPr>
        <p:txBody>
          <a:bodyPr>
            <a:spAutoFit/>
          </a:bodyPr>
          <a:lstStyle/>
          <a:p>
            <a:pPr>
              <a:spcBef>
                <a:spcPct val="50000"/>
              </a:spcBef>
              <a:defRPr/>
            </a:pPr>
            <a:r>
              <a:rPr lang="es-ES" sz="2800">
                <a:effectLst>
                  <a:outerShdw blurRad="38100" dist="38100" dir="2700000" algn="tl">
                    <a:srgbClr val="000000"/>
                  </a:outerShdw>
                </a:effectLst>
              </a:rPr>
              <a:t>Debemos aplicar lo que estudiamos con el fin de efectuar bien nuestra revolucionarización ideológica.</a:t>
            </a:r>
          </a:p>
          <a:p>
            <a:pPr>
              <a:spcBef>
                <a:spcPct val="50000"/>
              </a:spcBef>
              <a:defRPr/>
            </a:pPr>
            <a:endParaRPr lang="es-ES" sz="2400">
              <a:effectLst>
                <a:outerShdw blurRad="38100" dist="38100" dir="2700000" algn="tl">
                  <a:srgbClr val="000000"/>
                </a:outerShdw>
              </a:effectLst>
            </a:endParaRPr>
          </a:p>
          <a:p>
            <a:pPr>
              <a:spcBef>
                <a:spcPct val="50000"/>
              </a:spcBef>
              <a:defRPr/>
            </a:pPr>
            <a:endParaRPr lang="es-ES" sz="2400">
              <a:effectLst>
                <a:outerShdw blurRad="38100" dist="38100" dir="2700000" algn="tl">
                  <a:srgbClr val="000000"/>
                </a:outerShdw>
              </a:effectLst>
            </a:endParaRPr>
          </a:p>
          <a:p>
            <a:pPr>
              <a:spcBef>
                <a:spcPct val="50000"/>
              </a:spcBef>
              <a:defRPr/>
            </a:pPr>
            <a:endParaRPr lang="es-ES" sz="2400">
              <a:effectLst>
                <a:outerShdw blurRad="38100" dist="38100" dir="2700000" algn="tl">
                  <a:srgbClr val="000000"/>
                </a:outerShdw>
              </a:effectLst>
            </a:endParaRPr>
          </a:p>
          <a:p>
            <a:pPr>
              <a:spcBef>
                <a:spcPct val="50000"/>
              </a:spcBef>
              <a:defRPr/>
            </a:pPr>
            <a:r>
              <a:rPr lang="es-ES" sz="2400">
                <a:effectLst>
                  <a:outerShdw blurRad="38100" dist="38100" dir="2700000" algn="tl">
                    <a:srgbClr val="000000"/>
                  </a:outerShdw>
                </a:effectLst>
              </a:rPr>
              <a:t>						Lin Piao</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Text Box 5"/>
          <p:cNvSpPr txBox="1">
            <a:spLocks noChangeArrowheads="1"/>
          </p:cNvSpPr>
          <p:nvPr/>
        </p:nvSpPr>
        <p:spPr bwMode="auto">
          <a:xfrm>
            <a:off x="539750" y="1341438"/>
            <a:ext cx="8064500" cy="3937000"/>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Estos camaradas consideran los asuntos militares y la política como opuestos entre sí y se niegan a reconocer que lo militar constituye tan solo uno de los medios para cumplir las tareas políticas.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p:cNvSpPr txBox="1">
            <a:spLocks noChangeArrowheads="1"/>
          </p:cNvSpPr>
          <p:nvPr/>
        </p:nvSpPr>
        <p:spPr bwMode="auto">
          <a:xfrm>
            <a:off x="684213" y="1196975"/>
            <a:ext cx="7848600" cy="44862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Algunos van aún mas lejos al afirmar que “si lo militar marcha bien, lo político naturalmente marchará bien; si lo militar no marcha bien, tampoco marchará bien lo político”, concediendo así a los asuntos militares una posición rectora sobre la política.</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611188" y="1196975"/>
            <a:ext cx="8064500" cy="476091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Piensan que el Ejército Rojo, a semejanza del ejército blanco, tiene una sola tarea: combatir.</a:t>
            </a:r>
          </a:p>
          <a:p>
            <a:pPr marL="342900" indent="-342900">
              <a:spcBef>
                <a:spcPct val="50000"/>
              </a:spcBef>
              <a:defRPr/>
            </a:pPr>
            <a:r>
              <a:rPr lang="es-ES">
                <a:effectLst>
                  <a:outerShdw blurRad="38100" dist="38100" dir="2700000" algn="tl">
                    <a:srgbClr val="000000"/>
                  </a:outerShdw>
                </a:effectLst>
              </a:rPr>
              <a:t>	No comprenden que el Ejército Rojo de China es una organización armada que ejecuta las tareas políticas de la revolución.</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Text Box 4"/>
          <p:cNvSpPr txBox="1">
            <a:spLocks noChangeArrowheads="1"/>
          </p:cNvSpPr>
          <p:nvPr/>
        </p:nvSpPr>
        <p:spPr bwMode="auto">
          <a:xfrm>
            <a:off x="395288" y="836613"/>
            <a:ext cx="8353425" cy="5453062"/>
          </a:xfrm>
          <a:prstGeom prst="rect">
            <a:avLst/>
          </a:prstGeom>
          <a:noFill/>
          <a:ln w="9525">
            <a:noFill/>
            <a:miter lim="800000"/>
            <a:headEnd/>
            <a:tailEnd/>
          </a:ln>
          <a:effectLst/>
        </p:spPr>
        <p:txBody>
          <a:bodyPr>
            <a:spAutoFit/>
          </a:bodyPr>
          <a:lstStyle/>
          <a:p>
            <a:pPr>
              <a:spcBef>
                <a:spcPct val="50000"/>
              </a:spcBef>
              <a:defRPr/>
            </a:pPr>
            <a:r>
              <a:rPr lang="es-ES" sz="3200">
                <a:effectLst>
                  <a:outerShdw blurRad="38100" dist="38100" dir="2700000" algn="tl">
                    <a:srgbClr val="000000"/>
                  </a:outerShdw>
                </a:effectLst>
              </a:rPr>
              <a:t>Especialmente en el momento actual, el Ejército Rojo de ningún modo debe limitarse a combatir; además de combatir para destruir las fuerzas militares del enemigo, debe tomar sobre sí otras importantes tareas, tales como hacer propaganda entre las masas, organizarlas, armarlas y ayudarlas a establecer el Poder revolucionario e incluso organizaciones del Partido Comunista.</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Text Box 4"/>
          <p:cNvSpPr txBox="1">
            <a:spLocks noChangeArrowheads="1"/>
          </p:cNvSpPr>
          <p:nvPr/>
        </p:nvSpPr>
        <p:spPr bwMode="auto">
          <a:xfrm>
            <a:off x="684213" y="908050"/>
            <a:ext cx="7993062" cy="5310188"/>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El Ejército Rojo no combate simplemente por combatir, sino para hacer propaganda entre las masas, organizarlas, armarlas y ayudarlas a establecer el Poder revolucionario.</a:t>
            </a:r>
          </a:p>
          <a:p>
            <a:pPr>
              <a:spcBef>
                <a:spcPct val="50000"/>
              </a:spcBef>
              <a:defRPr/>
            </a:pPr>
            <a:r>
              <a:rPr lang="es-ES">
                <a:effectLst>
                  <a:outerShdw blurRad="38100" dist="38100" dir="2700000" algn="tl">
                    <a:srgbClr val="000000"/>
                  </a:outerShdw>
                </a:effectLst>
              </a:rPr>
              <a:t>Sin estos objetivos, combatir carecerá de sentido, y el Ejército Rojo perderá su razón de ser.</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Text Box 4"/>
          <p:cNvSpPr txBox="1">
            <a:spLocks noChangeArrowheads="1"/>
          </p:cNvSpPr>
          <p:nvPr/>
        </p:nvSpPr>
        <p:spPr bwMode="auto">
          <a:xfrm>
            <a:off x="468313" y="1125538"/>
            <a:ext cx="8280400" cy="503555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es-ES">
                <a:effectLst>
                  <a:outerShdw blurRad="38100" dist="38100" dir="2700000" algn="tl">
                    <a:srgbClr val="000000"/>
                  </a:outerShdw>
                </a:effectLst>
              </a:rPr>
              <a:t> Por consiguiente, en lo organizativo, subordinan los organismos del Ejército Rojo encargados del trabajo político a aquellos encargados del trabajo militar y plantean la consigna de “ Extender la autoridad del Estado Mayor a las actividades exteriores del Ejército”.</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Text Box 4"/>
          <p:cNvSpPr txBox="1">
            <a:spLocks noChangeArrowheads="1"/>
          </p:cNvSpPr>
          <p:nvPr/>
        </p:nvSpPr>
        <p:spPr bwMode="auto">
          <a:xfrm>
            <a:off x="539750" y="620713"/>
            <a:ext cx="7993063" cy="558482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Si se permite que esta idea siga desarrollándose, surgirá el peligro de separarse de las masas, de que se establezca el control del ejército sobre el gobierno y de apartarse de la dirección del proletariado, es decir, de resbalar hacia el mismo camino de caudillismo militar que sigue el ejército Kuomintang.</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611188" y="476250"/>
            <a:ext cx="7921625" cy="585946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4"/>
              <a:defRPr/>
            </a:pPr>
            <a:r>
              <a:rPr lang="es-ES">
                <a:effectLst>
                  <a:outerShdw blurRad="38100" dist="38100" dir="2700000" algn="tl">
                    <a:srgbClr val="000000"/>
                  </a:outerShdw>
                </a:effectLst>
              </a:rPr>
              <a:t> Al mismo tiempo, en el trabajo de propaganda, subestiman la importancia de los equipos de propaganda.</a:t>
            </a:r>
          </a:p>
          <a:p>
            <a:pPr marL="342900" indent="-342900">
              <a:spcBef>
                <a:spcPct val="50000"/>
              </a:spcBef>
              <a:defRPr/>
            </a:pPr>
            <a:r>
              <a:rPr lang="es-ES">
                <a:effectLst>
                  <a:outerShdw blurRad="38100" dist="38100" dir="2700000" algn="tl">
                    <a:srgbClr val="000000"/>
                  </a:outerShdw>
                </a:effectLst>
              </a:rPr>
              <a:t>	En cuanto a la organización de las masas, no se preocupan de crear comités de soldados en el Ejército ni de organizar a las masas obreras y campesinas locales.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4"/>
          <p:cNvSpPr txBox="1">
            <a:spLocks noChangeArrowheads="1"/>
          </p:cNvSpPr>
          <p:nvPr/>
        </p:nvSpPr>
        <p:spPr bwMode="auto">
          <a:xfrm>
            <a:off x="611188" y="1412875"/>
            <a:ext cx="8064500" cy="4211638"/>
          </a:xfrm>
          <a:prstGeom prst="rect">
            <a:avLst/>
          </a:prstGeom>
          <a:noFill/>
          <a:ln w="9525">
            <a:noFill/>
            <a:miter lim="800000"/>
            <a:headEnd/>
            <a:tailEnd/>
          </a:ln>
          <a:effectLst/>
        </p:spPr>
        <p:txBody>
          <a:bodyPr>
            <a:spAutoFit/>
          </a:bodyPr>
          <a:lstStyle/>
          <a:p>
            <a:pPr marL="342900" indent="-342900">
              <a:spcBef>
                <a:spcPct val="50000"/>
              </a:spcBef>
              <a:defRPr/>
            </a:pPr>
            <a:r>
              <a:rPr lang="es-ES">
                <a:effectLst>
                  <a:outerShdw blurRad="38100" dist="38100" dir="2700000" algn="tl">
                    <a:srgbClr val="000000"/>
                  </a:outerShdw>
                </a:effectLst>
              </a:rPr>
              <a:t>		Como resultado de ello, se 	encuentran abandonados el 	trabajo de propaganda y el de 	organización.</a:t>
            </a:r>
          </a:p>
          <a:p>
            <a:pPr marL="342900" indent="-342900">
              <a:spcBef>
                <a:spcPct val="50000"/>
              </a:spcBef>
              <a:buFontTx/>
              <a:buAutoNum type="arabicPeriod" startAt="5"/>
              <a:defRPr/>
            </a:pPr>
            <a:r>
              <a:rPr lang="es-ES">
                <a:effectLst>
                  <a:outerShdw blurRad="38100" dist="38100" dir="2700000" algn="tl">
                    <a:srgbClr val="000000"/>
                  </a:outerShdw>
                </a:effectLst>
              </a:rPr>
              <a:t> 	Se envanecen al ganar una 	batalla y se desalientan al 	sufrir una derrota.</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Text Box 5"/>
          <p:cNvSpPr txBox="1">
            <a:spLocks noChangeArrowheads="1"/>
          </p:cNvSpPr>
          <p:nvPr/>
        </p:nvSpPr>
        <p:spPr bwMode="auto">
          <a:xfrm>
            <a:off x="611188" y="1125538"/>
            <a:ext cx="8064500" cy="4760912"/>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6"/>
              <a:defRPr/>
            </a:pPr>
            <a:r>
              <a:rPr lang="es-ES">
                <a:effectLst>
                  <a:outerShdw blurRad="38100" dist="38100" dir="2700000" algn="tl">
                    <a:srgbClr val="000000"/>
                  </a:outerShdw>
                </a:effectLst>
              </a:rPr>
              <a:t> 	</a:t>
            </a:r>
            <a:r>
              <a:rPr lang="es-ES">
                <a:solidFill>
                  <a:schemeClr val="hlink"/>
                </a:solidFill>
                <a:effectLst>
                  <a:outerShdw blurRad="38100" dist="38100" dir="2700000" algn="tl">
                    <a:srgbClr val="000000"/>
                  </a:outerShdw>
                </a:effectLst>
              </a:rPr>
              <a:t>Seccionalismo</a:t>
            </a:r>
            <a:r>
              <a:rPr lang="es-ES">
                <a:effectLst>
                  <a:outerShdw blurRad="38100" dist="38100" dir="2700000" algn="tl">
                    <a:srgbClr val="000000"/>
                  </a:outerShdw>
                </a:effectLst>
              </a:rPr>
              <a:t>. Se preocupan 	únicamente por el 4º Cuerpo 	de Ejército y no comprenden 	que armar a las masas locales 	constituye una tarea 	importante del Ejército Rojo.</a:t>
            </a:r>
          </a:p>
          <a:p>
            <a:pPr marL="342900" indent="-342900">
              <a:spcBef>
                <a:spcPct val="50000"/>
              </a:spcBef>
              <a:defRPr/>
            </a:pPr>
            <a:r>
              <a:rPr lang="es-ES">
                <a:effectLst>
                  <a:outerShdw blurRad="38100" dist="38100" dir="2700000" algn="tl">
                    <a:srgbClr val="000000"/>
                  </a:outerShdw>
                </a:effectLst>
              </a:rPr>
              <a:t>		Esta es una forma ampliada 	del grupismo.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276475"/>
            <a:ext cx="8229600" cy="1143000"/>
          </a:xfrm>
        </p:spPr>
        <p:txBody>
          <a:bodyPr/>
          <a:lstStyle/>
          <a:p>
            <a:pPr eaLnBrk="1" hangingPunct="1">
              <a:defRPr/>
            </a:pPr>
            <a:r>
              <a:rPr lang="es-ES" sz="7200" b="1" smtClean="0"/>
              <a:t>Servir al Pueblo</a:t>
            </a:r>
          </a:p>
        </p:txBody>
      </p:sp>
      <p:sp>
        <p:nvSpPr>
          <p:cNvPr id="24579" name="Rectangle 3"/>
          <p:cNvSpPr>
            <a:spLocks noGrp="1" noChangeArrowheads="1"/>
          </p:cNvSpPr>
          <p:nvPr>
            <p:ph type="body" idx="1"/>
          </p:nvPr>
        </p:nvSpPr>
        <p:spPr>
          <a:xfrm>
            <a:off x="1403350" y="3860800"/>
            <a:ext cx="6192838" cy="533400"/>
          </a:xfrm>
        </p:spPr>
        <p:txBody>
          <a:bodyPr/>
          <a:lstStyle/>
          <a:p>
            <a:pPr algn="ctr" eaLnBrk="1" hangingPunct="1">
              <a:buFont typeface="Wingdings" pitchFamily="2" charset="2"/>
              <a:buNone/>
              <a:defRPr/>
            </a:pPr>
            <a:r>
              <a:rPr lang="es-ES" sz="2800" b="1" smtClean="0"/>
              <a:t>08 de Septiembre de 1944</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684213" y="404813"/>
            <a:ext cx="7993062" cy="613410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7"/>
              <a:defRPr/>
            </a:pPr>
            <a:r>
              <a:rPr lang="es-ES">
                <a:effectLst>
                  <a:outerShdw blurRad="38100" dist="38100" dir="2700000" algn="tl">
                    <a:srgbClr val="000000"/>
                  </a:outerShdw>
                </a:effectLst>
              </a:rPr>
              <a:t> Sin ver mas allá del limitado medio del 4º Cuerpo de Ejército, unos cuantos camaradas creen que fuera de él no existe otra fuerza revolucionaria.</a:t>
            </a:r>
          </a:p>
          <a:p>
            <a:pPr marL="342900" indent="-342900">
              <a:spcBef>
                <a:spcPct val="50000"/>
              </a:spcBef>
              <a:defRPr/>
            </a:pPr>
            <a:r>
              <a:rPr lang="es-ES">
                <a:effectLst>
                  <a:outerShdw blurRad="38100" dist="38100" dir="2700000" algn="tl">
                    <a:srgbClr val="000000"/>
                  </a:outerShdw>
                </a:effectLst>
              </a:rPr>
              <a:t>	De ahí su extremado apego a la idea de conservar su fuerza y evitar toda acción militar.</a:t>
            </a:r>
          </a:p>
          <a:p>
            <a:pPr marL="342900" indent="-342900">
              <a:spcBef>
                <a:spcPct val="50000"/>
              </a:spcBef>
              <a:defRPr/>
            </a:pPr>
            <a:r>
              <a:rPr lang="es-ES">
                <a:effectLst>
                  <a:outerShdw blurRad="38100" dist="38100" dir="2700000" algn="tl">
                    <a:srgbClr val="000000"/>
                  </a:outerShdw>
                </a:effectLst>
              </a:rPr>
              <a:t>	Esta es una supervivencia del oportunismo.</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Text Box 4"/>
          <p:cNvSpPr txBox="1">
            <a:spLocks noChangeArrowheads="1"/>
          </p:cNvSpPr>
          <p:nvPr/>
        </p:nvSpPr>
        <p:spPr bwMode="auto">
          <a:xfrm>
            <a:off x="539750" y="404813"/>
            <a:ext cx="8064500" cy="613410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8"/>
              <a:defRPr/>
            </a:pPr>
            <a:r>
              <a:rPr lang="es-ES">
                <a:effectLst>
                  <a:outerShdw blurRad="38100" dist="38100" dir="2700000" algn="tl">
                    <a:srgbClr val="000000"/>
                  </a:outerShdw>
                </a:effectLst>
              </a:rPr>
              <a:t> Algunos camaradas hacen caso omiso de las condiciones subjetivas y objetivas, padecen del mal de la precipitación revolucionaria, no quieren entregarse al trabajo duro, cuidadoso y minucioso entre las masas y, llenos de ilusiones, solo aspiran a realizar grandes cosas. Esta es una supervivencia del putchismo.</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Text Box 4"/>
          <p:cNvSpPr txBox="1">
            <a:spLocks noChangeArrowheads="1"/>
          </p:cNvSpPr>
          <p:nvPr/>
        </p:nvSpPr>
        <p:spPr bwMode="auto">
          <a:xfrm>
            <a:off x="468313" y="908050"/>
            <a:ext cx="8207375" cy="5275263"/>
          </a:xfrm>
          <a:prstGeom prst="rect">
            <a:avLst/>
          </a:prstGeom>
          <a:noFill/>
          <a:ln w="9525">
            <a:noFill/>
            <a:miter lim="800000"/>
            <a:headEnd/>
            <a:tailEnd/>
          </a:ln>
          <a:effectLst/>
        </p:spPr>
        <p:txBody>
          <a:bodyPr>
            <a:spAutoFit/>
          </a:bodyPr>
          <a:lstStyle/>
          <a:p>
            <a:pPr marL="342900" indent="-342900">
              <a:spcBef>
                <a:spcPct val="50000"/>
              </a:spcBef>
              <a:defRPr/>
            </a:pPr>
            <a:r>
              <a:rPr lang="es-ES">
                <a:effectLst>
                  <a:outerShdw blurRad="38100" dist="38100" dir="2700000" algn="tl">
                    <a:srgbClr val="000000"/>
                  </a:outerShdw>
                </a:effectLst>
              </a:rPr>
              <a:t>El punto de vista puramente militar se origina en:</a:t>
            </a:r>
          </a:p>
          <a:p>
            <a:pPr marL="342900" indent="-342900">
              <a:spcBef>
                <a:spcPct val="50000"/>
              </a:spcBef>
              <a:buFontTx/>
              <a:buAutoNum type="arabicPeriod"/>
              <a:defRPr/>
            </a:pPr>
            <a:r>
              <a:rPr lang="es-ES">
                <a:solidFill>
                  <a:schemeClr val="hlink"/>
                </a:solidFill>
                <a:effectLst>
                  <a:outerShdw blurRad="38100" dist="38100" dir="2700000" algn="tl">
                    <a:srgbClr val="000000"/>
                  </a:outerShdw>
                </a:effectLst>
              </a:rPr>
              <a:t> Un bajo nivel político.</a:t>
            </a:r>
          </a:p>
          <a:p>
            <a:pPr marL="342900" indent="-342900">
              <a:spcBef>
                <a:spcPct val="50000"/>
              </a:spcBef>
              <a:defRPr/>
            </a:pPr>
            <a:r>
              <a:rPr lang="es-ES">
                <a:effectLst>
                  <a:outerShdw blurRad="38100" dist="38100" dir="2700000" algn="tl">
                    <a:srgbClr val="000000"/>
                  </a:outerShdw>
                </a:effectLst>
              </a:rPr>
              <a:t>		</a:t>
            </a:r>
            <a:r>
              <a:rPr lang="es-ES" sz="3200">
                <a:effectLst>
                  <a:outerShdw blurRad="38100" dist="38100" dir="2700000" algn="tl">
                    <a:srgbClr val="000000"/>
                  </a:outerShdw>
                </a:effectLst>
              </a:rPr>
              <a:t>De ahí la falta de conciencia 	sobre el papel de la dirección 	política en el Ejército y sobre la 	diferencia radical que existe 	entre el Ejército Rojo y el ejército 	blanco.</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395288" y="404813"/>
            <a:ext cx="8424862" cy="5913437"/>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solidFill>
                  <a:schemeClr val="hlink"/>
                </a:solidFill>
                <a:effectLst>
                  <a:outerShdw blurRad="38100" dist="38100" dir="2700000" algn="tl">
                    <a:srgbClr val="000000"/>
                  </a:outerShdw>
                </a:effectLst>
              </a:rPr>
              <a:t> La mentalidad de tropas mercenarias.</a:t>
            </a:r>
          </a:p>
          <a:p>
            <a:pPr marL="342900" indent="-342900">
              <a:spcBef>
                <a:spcPct val="50000"/>
              </a:spcBef>
              <a:defRPr/>
            </a:pPr>
            <a:r>
              <a:rPr lang="es-ES">
                <a:effectLst>
                  <a:outerShdw blurRad="38100" dist="38100" dir="2700000" algn="tl">
                    <a:srgbClr val="000000"/>
                  </a:outerShdw>
                </a:effectLst>
              </a:rPr>
              <a:t>		</a:t>
            </a:r>
            <a:r>
              <a:rPr lang="es-ES" sz="3200">
                <a:effectLst>
                  <a:outerShdw blurRad="38100" dist="38100" dir="2700000" algn="tl">
                    <a:srgbClr val="000000"/>
                  </a:outerShdw>
                </a:effectLst>
              </a:rPr>
              <a:t>En diferentes batallas hemos 	hecho gran número de 	prisioneros, y estos elementos, 	al incorporarse al Ejército Rojo, 	traen consigo una marcada 	mentalidad mercenaria, creando 	así en los niveles 	inferiores un 	terreno favorable al punto de 	vista puramente militar.</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Text Box 4"/>
          <p:cNvSpPr txBox="1">
            <a:spLocks noChangeArrowheads="1"/>
          </p:cNvSpPr>
          <p:nvPr/>
        </p:nvSpPr>
        <p:spPr bwMode="auto">
          <a:xfrm>
            <a:off x="755650" y="1989138"/>
            <a:ext cx="7775575" cy="2989262"/>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es-ES">
                <a:solidFill>
                  <a:schemeClr val="hlink"/>
                </a:solidFill>
                <a:effectLst>
                  <a:outerShdw blurRad="38100" dist="38100" dir="2700000" algn="tl">
                    <a:srgbClr val="000000"/>
                  </a:outerShdw>
                </a:effectLst>
              </a:rPr>
              <a:t> De las dos causas anteriores surge una tercera:</a:t>
            </a:r>
            <a:r>
              <a:rPr lang="es-ES">
                <a:effectLst>
                  <a:outerShdw blurRad="38100" dist="38100" dir="2700000" algn="tl">
                    <a:srgbClr val="000000"/>
                  </a:outerShdw>
                </a:effectLst>
              </a:rPr>
              <a:t> </a:t>
            </a:r>
          </a:p>
          <a:p>
            <a:pPr marL="342900" indent="-342900">
              <a:spcBef>
                <a:spcPct val="50000"/>
              </a:spcBef>
              <a:defRPr/>
            </a:pPr>
            <a:r>
              <a:rPr lang="es-ES">
                <a:effectLst>
                  <a:outerShdw blurRad="38100" dist="38100" dir="2700000" algn="tl">
                    <a:srgbClr val="000000"/>
                  </a:outerShdw>
                </a:effectLst>
              </a:rPr>
              <a:t>		</a:t>
            </a:r>
            <a:r>
              <a:rPr lang="es-ES" sz="3200">
                <a:effectLst>
                  <a:outerShdw blurRad="38100" dist="38100" dir="2700000" algn="tl">
                    <a:srgbClr val="000000"/>
                  </a:outerShdw>
                </a:effectLst>
              </a:rPr>
              <a:t>Exceso de confianza en la fuerza 	militar y desconfianza en la 	fuerza de las masas populares.</a:t>
            </a:r>
            <a:endParaRPr lang="es-ES">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Text Box 4"/>
          <p:cNvSpPr txBox="1">
            <a:spLocks noChangeArrowheads="1"/>
          </p:cNvSpPr>
          <p:nvPr/>
        </p:nvSpPr>
        <p:spPr bwMode="auto">
          <a:xfrm>
            <a:off x="755650" y="1268413"/>
            <a:ext cx="7775575" cy="4486275"/>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4"/>
              <a:defRPr/>
            </a:pPr>
            <a:r>
              <a:rPr lang="es-ES">
                <a:effectLst>
                  <a:outerShdw blurRad="38100" dist="38100" dir="2700000" algn="tl">
                    <a:srgbClr val="000000"/>
                  </a:outerShdw>
                </a:effectLst>
              </a:rPr>
              <a:t> El hecho de que el Partido no haya prestado una eficaz atención al trabajo militar ni lo haya discutido en forma activa, es también causa de la aparición del punto de vista puramente militar entre cierto número de camaradas.</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9" name="Rectangle 5"/>
          <p:cNvSpPr>
            <a:spLocks noGrp="1" noChangeArrowheads="1"/>
          </p:cNvSpPr>
          <p:nvPr>
            <p:ph type="title"/>
          </p:nvPr>
        </p:nvSpPr>
        <p:spPr>
          <a:xfrm>
            <a:off x="457200" y="274638"/>
            <a:ext cx="8229600" cy="850900"/>
          </a:xfrm>
        </p:spPr>
        <p:txBody>
          <a:bodyPr/>
          <a:lstStyle/>
          <a:p>
            <a:pPr eaLnBrk="1" hangingPunct="1">
              <a:defRPr/>
            </a:pPr>
            <a:r>
              <a:rPr lang="es-ES" b="1" smtClean="0"/>
              <a:t>Métodos de rectificación:</a:t>
            </a:r>
          </a:p>
        </p:txBody>
      </p:sp>
      <p:sp>
        <p:nvSpPr>
          <p:cNvPr id="118790" name="Text Box 6"/>
          <p:cNvSpPr txBox="1">
            <a:spLocks noChangeArrowheads="1"/>
          </p:cNvSpPr>
          <p:nvPr/>
        </p:nvSpPr>
        <p:spPr bwMode="auto">
          <a:xfrm>
            <a:off x="684213" y="1268413"/>
            <a:ext cx="8064500" cy="5035550"/>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s-ES">
                <a:effectLst>
                  <a:outerShdw blurRad="38100" dist="38100" dir="2700000" algn="tl">
                    <a:srgbClr val="000000"/>
                  </a:outerShdw>
                </a:effectLst>
              </a:rPr>
              <a:t> Elevar el nivel político de los miembros del Partido por medio del trabajo de educación, extirpar las raíces teóricas del punto de vista puramente militar y hacer claridad sobre la diferencia radical que existe entre el Ejército Rojo y el ejército blanco.</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684213" y="1989138"/>
            <a:ext cx="7921625" cy="2838450"/>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Al mismo tiempo, eliminar las supervivencias del oportunismo y del putchismo y acabar con el seccionalismo en el 4º Cuerpo de Ejército.</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Text Box 4"/>
          <p:cNvSpPr txBox="1">
            <a:spLocks noChangeArrowheads="1"/>
          </p:cNvSpPr>
          <p:nvPr/>
        </p:nvSpPr>
        <p:spPr bwMode="auto">
          <a:xfrm>
            <a:off x="539750" y="476250"/>
            <a:ext cx="8064500" cy="5859463"/>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2"/>
              <a:defRPr/>
            </a:pPr>
            <a:r>
              <a:rPr lang="es-ES">
                <a:effectLst>
                  <a:outerShdw blurRad="38100" dist="38100" dir="2700000" algn="tl">
                    <a:srgbClr val="000000"/>
                  </a:outerShdw>
                </a:effectLst>
              </a:rPr>
              <a:t> Intensificar la preparación política de los oficiales y soldados y, en especial, la educación de los ex prisioneros.</a:t>
            </a:r>
          </a:p>
          <a:p>
            <a:pPr marL="342900" indent="-342900">
              <a:spcBef>
                <a:spcPct val="50000"/>
              </a:spcBef>
              <a:defRPr/>
            </a:pPr>
            <a:r>
              <a:rPr lang="es-ES">
                <a:effectLst>
                  <a:outerShdw blurRad="38100" dist="38100" dir="2700000" algn="tl">
                    <a:srgbClr val="000000"/>
                  </a:outerShdw>
                </a:effectLst>
              </a:rPr>
              <a:t>	Paralelamente, hacer que los organismos locales del Poder seleccionen, en la medida de lo posible, a obreros y campesinos experimentados en la lucha para incorporarlos al Ejército Rojo....</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Text Box 4"/>
          <p:cNvSpPr txBox="1">
            <a:spLocks noChangeArrowheads="1"/>
          </p:cNvSpPr>
          <p:nvPr/>
        </p:nvSpPr>
        <p:spPr bwMode="auto">
          <a:xfrm>
            <a:off x="971550" y="2205038"/>
            <a:ext cx="7921625" cy="2289175"/>
          </a:xfrm>
          <a:prstGeom prst="rect">
            <a:avLst/>
          </a:prstGeom>
          <a:noFill/>
          <a:ln w="9525">
            <a:noFill/>
            <a:miter lim="800000"/>
            <a:headEnd/>
            <a:tailEnd/>
          </a:ln>
          <a:effectLst/>
        </p:spPr>
        <p:txBody>
          <a:bodyPr>
            <a:spAutoFit/>
          </a:bodyPr>
          <a:lstStyle/>
          <a:p>
            <a:pPr>
              <a:spcBef>
                <a:spcPct val="50000"/>
              </a:spcBef>
              <a:defRPr/>
            </a:pPr>
            <a:r>
              <a:rPr lang="es-ES">
                <a:effectLst>
                  <a:outerShdw blurRad="38100" dist="38100" dir="2700000" algn="tl">
                    <a:srgbClr val="000000"/>
                  </a:outerShdw>
                </a:effectLst>
              </a:rPr>
              <a:t>...Con el objeto de debilitar e incluso erradicar, en el plano organizativo, el punto de vista puramente militar.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rte">
  <a:themeElements>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Cor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3600" b="1"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3600" b="1"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rt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rt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rt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rt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rt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rt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rt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rt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1622</TotalTime>
  <Words>7497</Words>
  <Application>Microsoft Office PowerPoint</Application>
  <PresentationFormat>Presentación en pantalla (4:3)</PresentationFormat>
  <Paragraphs>392</Paragraphs>
  <Slides>210</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210</vt:i4>
      </vt:variant>
    </vt:vector>
  </HeadingPairs>
  <TitlesOfParts>
    <vt:vector size="217" baseType="lpstr">
      <vt:lpstr>Tahoma</vt:lpstr>
      <vt:lpstr>Arial</vt:lpstr>
      <vt:lpstr>Wingdings</vt:lpstr>
      <vt:lpstr>Calibri</vt:lpstr>
      <vt:lpstr>Times New Roman</vt:lpstr>
      <vt:lpstr>Corte</vt:lpstr>
      <vt:lpstr>Corel PHOTO-PAINT 10.0 Image</vt:lpstr>
      <vt:lpstr>Cinco Artículos del Presidente</vt:lpstr>
      <vt:lpstr>Diapositiva 2</vt:lpstr>
      <vt:lpstr>Tomado de la Primera Edición 1969</vt:lpstr>
      <vt:lpstr>Diapositiva 4</vt:lpstr>
      <vt:lpstr>Diapositiva 5</vt:lpstr>
      <vt:lpstr>Diapositiva 6</vt:lpstr>
      <vt:lpstr>Diapositiva 7</vt:lpstr>
      <vt:lpstr>Diapositiva 8</vt:lpstr>
      <vt:lpstr>Servir al Pueblo</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En Memoria de Norman Bethune</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El viejo tonto que removió las montañas</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Sobre la rectificación de las ideas erróneas en el Partido</vt:lpstr>
      <vt:lpstr>Diapositiva 73</vt:lpstr>
      <vt:lpstr>Diapositiva 74</vt:lpstr>
      <vt:lpstr>Diapositiva 75</vt:lpstr>
      <vt:lpstr>Diapositiva 76</vt:lpstr>
      <vt:lpstr>Diapositiva 77</vt:lpstr>
      <vt:lpstr>Sobre el punto de vista puramente Militar</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Métodos de rectificación:</vt:lpstr>
      <vt:lpstr>Diapositiva 97</vt:lpstr>
      <vt:lpstr>Diapositiva 98</vt:lpstr>
      <vt:lpstr>Diapositiva 99</vt:lpstr>
      <vt:lpstr>Diapositiva 100</vt:lpstr>
      <vt:lpstr>Diapositiva 101</vt:lpstr>
      <vt:lpstr>Diapositiva 102</vt:lpstr>
      <vt:lpstr>Sobre el Ultrademocratismo</vt:lpstr>
      <vt:lpstr>Diapositiva 104</vt:lpstr>
      <vt:lpstr>Diapositiva 105</vt:lpstr>
      <vt:lpstr>Diapositiva 106</vt:lpstr>
      <vt:lpstr>Métodos de rectificación:</vt:lpstr>
      <vt:lpstr>Diapositiva 108</vt:lpstr>
      <vt:lpstr>Diapositiva 109</vt:lpstr>
      <vt:lpstr>Diapositiva 110</vt:lpstr>
      <vt:lpstr>Diapositiva 111</vt:lpstr>
      <vt:lpstr>Diapositiva 112</vt:lpstr>
      <vt:lpstr>Diapositiva 113</vt:lpstr>
      <vt:lpstr>Diapositiva 114</vt:lpstr>
      <vt:lpstr>Diapositiva 115</vt:lpstr>
      <vt:lpstr>Diapositiva 116</vt:lpstr>
      <vt:lpstr>Sobre conceptos ajenos a los principios de organización</vt:lpstr>
      <vt:lpstr>Diapositiva 118</vt:lpstr>
      <vt:lpstr>Diapositiva 119</vt:lpstr>
      <vt:lpstr>Métodos de rectificación:</vt:lpstr>
      <vt:lpstr>Diapositiva 121</vt:lpstr>
      <vt:lpstr>Diapositiva 122</vt:lpstr>
      <vt:lpstr>Diapositiva 123</vt:lpstr>
      <vt:lpstr>Diapositiva 124</vt:lpstr>
      <vt:lpstr>Diapositiva 125</vt:lpstr>
      <vt:lpstr>Diapositiva 126</vt:lpstr>
      <vt:lpstr>Diapositiva 127</vt:lpstr>
      <vt:lpstr>Sobre el igualitarismo absoluto</vt:lpstr>
      <vt:lpstr>Diapositiva 129</vt:lpstr>
      <vt:lpstr>Diapositiva 130</vt:lpstr>
      <vt:lpstr>Diapositiva 131</vt:lpstr>
      <vt:lpstr>Diapositiva 132</vt:lpstr>
      <vt:lpstr>Diapositiva 133</vt:lpstr>
      <vt:lpstr>Diapositiva 134</vt:lpstr>
      <vt:lpstr>Métodos de rectificación:</vt:lpstr>
      <vt:lpstr>Diapositiva 136</vt:lpstr>
      <vt:lpstr>Diapositiva 137</vt:lpstr>
      <vt:lpstr>Sobre el Subjetivismo</vt:lpstr>
      <vt:lpstr>Diapositiva 139</vt:lpstr>
      <vt:lpstr>Diapositiva 140</vt:lpstr>
      <vt:lpstr>Diapositiva 141</vt:lpstr>
      <vt:lpstr>Diapositiva 142</vt:lpstr>
      <vt:lpstr>Diapositiva 143</vt:lpstr>
      <vt:lpstr>Métodos de rectificación:</vt:lpstr>
      <vt:lpstr>Diapositiva 145</vt:lpstr>
      <vt:lpstr>Diapositiva 146</vt:lpstr>
      <vt:lpstr>Diapositiva 147</vt:lpstr>
      <vt:lpstr>Sobre el Individualismo</vt:lpstr>
      <vt:lpstr>Diapositiva 149</vt:lpstr>
      <vt:lpstr>Diapositiva 150</vt:lpstr>
      <vt:lpstr>Diapositiva 151</vt:lpstr>
      <vt:lpstr>Diapositiva 152</vt:lpstr>
      <vt:lpstr>Grupismo:</vt:lpstr>
      <vt:lpstr>Diapositiva 154</vt:lpstr>
      <vt:lpstr>Mentalidad Mercenaria</vt:lpstr>
      <vt:lpstr>Diapositiva 156</vt:lpstr>
      <vt:lpstr>Diapositiva 157</vt:lpstr>
      <vt:lpstr>Búsqueda de una vida cómoda.</vt:lpstr>
      <vt:lpstr>Diapositiva 159</vt:lpstr>
      <vt:lpstr>Pasividad en el Trabajo.</vt:lpstr>
      <vt:lpstr>El deseo de abandonar el ejército.</vt:lpstr>
      <vt:lpstr>Diapositiva 162</vt:lpstr>
      <vt:lpstr>Métodos de rectificación:</vt:lpstr>
      <vt:lpstr>Diapositiva 164</vt:lpstr>
      <vt:lpstr>Diapositiva 165</vt:lpstr>
      <vt:lpstr>Sobre la mentalidad de “Insurrectos Errantes”</vt:lpstr>
      <vt:lpstr>Diapositiva 167</vt:lpstr>
      <vt:lpstr>Diapositiva 168</vt:lpstr>
      <vt:lpstr>Diapositiva 169</vt:lpstr>
      <vt:lpstr>Diapositiva 170</vt:lpstr>
      <vt:lpstr>Diapositiva 171</vt:lpstr>
      <vt:lpstr>Métodos de rectificación:</vt:lpstr>
      <vt:lpstr>Diapositiva 173</vt:lpstr>
      <vt:lpstr>Diapositiva 174</vt:lpstr>
      <vt:lpstr>Diapositiva 175</vt:lpstr>
      <vt:lpstr>Sobre las supervivencias del Putchismo</vt:lpstr>
      <vt:lpstr>Diapositiva 177</vt:lpstr>
      <vt:lpstr>Diapositiva 178</vt:lpstr>
      <vt:lpstr>Diapositiva 179</vt:lpstr>
      <vt:lpstr>Diapositiva 180</vt:lpstr>
      <vt:lpstr>Métodos de rectificación:</vt:lpstr>
      <vt:lpstr>Contra el Liberalismo</vt:lpstr>
      <vt:lpstr>Diapositiva 183</vt:lpstr>
      <vt:lpstr>Diapositiva 184</vt:lpstr>
      <vt:lpstr>Diapositiva 185</vt:lpstr>
      <vt:lpstr>Diapositiva 186</vt:lpstr>
      <vt:lpstr>Diapositiva 187</vt:lpstr>
      <vt:lpstr>Diapositiva 188</vt:lpstr>
      <vt:lpstr>Diapositiva 189</vt:lpstr>
      <vt:lpstr>Diapositiva 190</vt:lpstr>
      <vt:lpstr>Diapositiva 191</vt:lpstr>
      <vt:lpstr>Diapositiva 192</vt:lpstr>
      <vt:lpstr>Diapositiva 193</vt:lpstr>
      <vt:lpstr>Diapositiva 194</vt:lpstr>
      <vt:lpstr>Diapositiva 195</vt:lpstr>
      <vt:lpstr>Diapositiva 196</vt:lpstr>
      <vt:lpstr>Diapositiva 197</vt:lpstr>
      <vt:lpstr>Diapositiva 198</vt:lpstr>
      <vt:lpstr>Diapositiva 199</vt:lpstr>
      <vt:lpstr>Diapositiva 200</vt:lpstr>
      <vt:lpstr>Diapositiva 201</vt:lpstr>
      <vt:lpstr>Diapositiva 202</vt:lpstr>
      <vt:lpstr>Diapositiva 203</vt:lpstr>
      <vt:lpstr>Diapositiva 204</vt:lpstr>
      <vt:lpstr>Diapositiva 205</vt:lpstr>
      <vt:lpstr>Diapositiva 206</vt:lpstr>
      <vt:lpstr>Diapositiva 207</vt:lpstr>
      <vt:lpstr>Diapositiva 208</vt:lpstr>
      <vt:lpstr>Diapositiva 209</vt:lpstr>
      <vt:lpstr>Diapositiva 210</vt:lpstr>
    </vt:vector>
  </TitlesOfParts>
  <Company>MANSER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Cinco Artículos del Presidente Mao Tse-tung</dc:title>
  <dc:subject>A todos los Camaradas Bolivarianos y Latinoamericanos</dc:subject>
  <dc:creator>José Manuel Serrano Martínez</dc:creator>
  <cp:keywords>Mao Tse-Tung</cp:keywords>
  <dc:description>Copia fiel del original, el cual aún poseo; "Librito Rojo" obtenido por mi cuando militaba para  LIGA SOCIALISTA como un ÑÁNGARA URBANO en Caracas / Alta Vista. años 60-70.</dc:description>
  <cp:lastModifiedBy>ZULLY</cp:lastModifiedBy>
  <cp:revision>184</cp:revision>
  <dcterms:created xsi:type="dcterms:W3CDTF">2004-03-09T00:46:23Z</dcterms:created>
  <dcterms:modified xsi:type="dcterms:W3CDTF">2010-09-18T02:31:22Z</dcterms:modified>
  <cp:category>Ideológica</cp:category>
</cp:coreProperties>
</file>